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83" r:id="rId12"/>
    <p:sldId id="284" r:id="rId13"/>
    <p:sldId id="285" r:id="rId14"/>
    <p:sldId id="286" r:id="rId15"/>
    <p:sldId id="288" r:id="rId16"/>
    <p:sldId id="287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9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1pPr>
    <a:lvl2pPr marL="0" marR="0" indent="457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2pPr>
    <a:lvl3pPr marL="0" marR="0" indent="914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3pPr>
    <a:lvl4pPr marL="0" marR="0" indent="1371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4pPr>
    <a:lvl5pPr marL="0" marR="0" indent="18288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5pPr>
    <a:lvl6pPr marL="0" marR="0" indent="22860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6pPr>
    <a:lvl7pPr marL="0" marR="0" indent="2743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7pPr>
    <a:lvl8pPr marL="0" marR="0" indent="3200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8pPr>
    <a:lvl9pPr marL="0" marR="0" indent="3657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357243"/>
              <a:satOff val="7293"/>
              <a:lumOff val="8906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3">
              <a:satOff val="1412"/>
              <a:lumOff val="16412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>
                  <a:satOff val="1412"/>
                  <a:lumOff val="1641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E937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FFF171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A5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E1A84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103425"/>
              <a:satOff val="-7243"/>
              <a:lumOff val="99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chemeClr val="accent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lumOff val="-14283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5">
                  <a:lumOff val="-1428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satOff val="-6299"/>
              <a:lumOff val="-3230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342" autoAdjust="0"/>
  </p:normalViewPr>
  <p:slideViewPr>
    <p:cSldViewPr snapToGrid="0">
      <p:cViewPr varScale="1">
        <p:scale>
          <a:sx n="25" d="100"/>
          <a:sy n="25" d="100"/>
        </p:scale>
        <p:origin x="7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3.png>
</file>

<file path=ppt/media/image4.jpeg>
</file>

<file path=ppt/media/image5.jpeg>
</file>

<file path=ppt/media/image6.png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The offer and economic agreement perspectives in data exchange events reuse concepts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from the Core Ontology for Economic Exchanges (COEX) proposed by </a:t>
            </a:r>
            <a:r>
              <a:rPr lang="en-US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Porello</a:t>
            </a:r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et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al. [13]. This ontology models exchanges as agreements based on the actions that economic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agents commit to performing. Consequently, data exchanges, from an economic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standpoint, are classified as economic exchanges. Due to its OntoUML-based structure,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this ontology is fully interoperable with Soberana.</a:t>
            </a:r>
          </a:p>
          <a:p>
            <a:endParaRPr lang="en-US" sz="2200" b="0" i="0" u="none" strike="noStrike" baseline="0" dirty="0">
              <a:latin typeface="Helvetica Neue"/>
              <a:sym typeface="Helvetica Neue"/>
            </a:endParaRPr>
          </a:p>
          <a:p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[13]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Porello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D, et al. A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core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ontology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economic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exchanges. In: International Conference on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Conceptual</a:t>
            </a:r>
            <a:endParaRPr lang="nl-NL" sz="2200" b="0" i="0" u="none" strike="noStrike" baseline="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Modeling. Springer International Publishing; 2020. p. 364-74.</a:t>
            </a:r>
          </a:p>
          <a:p>
            <a:endParaRPr lang="nl-NL" sz="2200" b="0" i="0" u="none" strike="noStrike" baseline="0" dirty="0">
              <a:latin typeface="Helvetica Neue"/>
              <a:sym typeface="Helvetica Neue"/>
            </a:endParaRPr>
          </a:p>
          <a:p>
            <a:endParaRPr lang="en-US" sz="2200" b="0" i="0" u="none" strike="noStrike" baseline="0" dirty="0">
              <a:latin typeface="Helvetica Neue"/>
              <a:sym typeface="Helvetica Neue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37572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D0F64-8825-2F62-4F13-264ABBD45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8D2F77-6FB6-A83C-A8A5-2EE71A550A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14BD42-152E-DF95-11D1-A313E415A0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The offer and economic agreement perspectives in data exchange events reuse concepts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from the Core Ontology for Economic Exchanges (COEX) proposed by </a:t>
            </a:r>
            <a:r>
              <a:rPr lang="en-US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Porello</a:t>
            </a:r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et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al. [13]. This ontology models exchanges as agreements based on the actions that economic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agents commit to performing. Consequently, data exchanges, from an economic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standpoint, are classified as economic exchanges. Due to its OntoUML-based structure,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this ontology is fully interoperable with Soberana.</a:t>
            </a:r>
          </a:p>
          <a:p>
            <a:endParaRPr lang="en-US" sz="2200" b="0" i="0" u="none" strike="noStrike" baseline="0" dirty="0">
              <a:latin typeface="Helvetica Neue"/>
              <a:sym typeface="Helvetica Neue"/>
            </a:endParaRPr>
          </a:p>
          <a:p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[13]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Porello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D, et al. A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core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ontology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economic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exchanges. In: International Conference on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Conceptual</a:t>
            </a:r>
            <a:endParaRPr lang="nl-NL" sz="2200" b="0" i="0" u="none" strike="noStrike" baseline="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Modeling. Springer International Publishing; 2020. p. 364-74.</a:t>
            </a:r>
          </a:p>
          <a:p>
            <a:endParaRPr lang="nl-NL" sz="2200" b="0" i="0" u="none" strike="noStrike" baseline="0" dirty="0">
              <a:latin typeface="Helvetica Neue"/>
              <a:sym typeface="Helvetica Neue"/>
            </a:endParaRPr>
          </a:p>
          <a:p>
            <a:endParaRPr lang="en-US" sz="2200" b="0" i="0" u="none" strike="noStrike" baseline="0" dirty="0">
              <a:latin typeface="Helvetica Neue"/>
              <a:sym typeface="Helvetica Neue"/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28465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93116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while Bader’s model reuses existing standards and offers a solid technical vocabulary,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Soberana adopts the UFO ontology and </a:t>
            </a:r>
            <a:r>
              <a:rPr lang="en-US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SABiO</a:t>
            </a:r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methodology, providing greater semantic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expressiveness to capture roles, commitments, and agreement phases in complex</a:t>
            </a:r>
          </a:p>
          <a:p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socio-technical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ecosystems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03184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0A037F-DFB8-5D4A-5738-57CA4A81B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A3C25C-60C4-F552-043C-42C162690A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8A67F8-53D6-3834-659E-B181B5EBDC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while Bader’s model reuses existing standards and offers a solid technical vocabulary,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Soberana adopts the UFO ontology and </a:t>
            </a:r>
            <a:r>
              <a:rPr lang="en-US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SABiO</a:t>
            </a:r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methodology, providing greater semantic</a:t>
            </a:r>
          </a:p>
          <a:p>
            <a:r>
              <a:rPr lang="en-US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expressiveness to capture roles, commitments, and agreement phases in complex</a:t>
            </a:r>
          </a:p>
          <a:p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socio-technical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baseline="0" dirty="0" err="1">
                <a:latin typeface="Helvetica Neue"/>
                <a:ea typeface="Helvetica Neue"/>
                <a:cs typeface="Helvetica Neue"/>
                <a:sym typeface="Helvetica Neue"/>
              </a:rPr>
              <a:t>ecosystems</a:t>
            </a:r>
            <a:r>
              <a:rPr lang="nl-NL" sz="22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28405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12268950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z="12000" spc="-119"/>
            </a:lvl1pPr>
          </a:lstStyle>
          <a:p>
            <a:r>
              <a:t>Presentation Title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191000"/>
            <a:ext cx="21971000" cy="40894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206500"/>
            <a:ext cx="21971000" cy="7353300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z="5500" spc="-55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5461000" y="9563100"/>
            <a:ext cx="13728700" cy="698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Attribution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194300" y="4165600"/>
            <a:ext cx="13995400" cy="4432300"/>
          </a:xfrm>
          <a:prstGeom prst="rect">
            <a:avLst/>
          </a:prstGeom>
        </p:spPr>
        <p:txBody>
          <a:bodyPr anchor="b"/>
          <a:lstStyle>
            <a:lvl1pPr marL="254000" indent="-2540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lose-up of a curved, white, layered pattern"/>
          <p:cNvSpPr>
            <a:spLocks noGrp="1"/>
          </p:cNvSpPr>
          <p:nvPr>
            <p:ph type="pic" sz="quarter" idx="21"/>
          </p:nvPr>
        </p:nvSpPr>
        <p:spPr>
          <a:xfrm>
            <a:off x="1257300" y="3213100"/>
            <a:ext cx="7289800" cy="728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Close-up of a layered pattern of gray stone"/>
          <p:cNvSpPr>
            <a:spLocks noGrp="1"/>
          </p:cNvSpPr>
          <p:nvPr>
            <p:ph type="pic" sz="quarter" idx="22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Close-up of a white ribbed pattern"/>
          <p:cNvSpPr>
            <a:spLocks noGrp="1"/>
          </p:cNvSpPr>
          <p:nvPr>
            <p:ph type="pic" sz="quarter" idx="23"/>
          </p:nvPr>
        </p:nvSpPr>
        <p:spPr>
          <a:xfrm>
            <a:off x="14621933" y="3632200"/>
            <a:ext cx="9677401" cy="64572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Angular, futuristic, white corridor with shadows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uturistic, curved, white structure"/>
          <p:cNvSpPr>
            <a:spLocks noGrp="1"/>
          </p:cNvSpPr>
          <p:nvPr>
            <p:ph type="pic" idx="21"/>
          </p:nvPr>
        </p:nvSpPr>
        <p:spPr>
          <a:xfrm>
            <a:off x="0" y="-5397500"/>
            <a:ext cx="27190700" cy="203930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z="12000" spc="-119"/>
            </a:lvl1pPr>
          </a:lstStyle>
          <a:p>
            <a:r>
              <a:t>Presentation Title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curved, white, layered pattern"/>
          <p:cNvSpPr>
            <a:spLocks noGrp="1"/>
          </p:cNvSpPr>
          <p:nvPr>
            <p:ph type="pic" idx="21"/>
          </p:nvPr>
        </p:nvSpPr>
        <p:spPr>
          <a:xfrm>
            <a:off x="11569700" y="0"/>
            <a:ext cx="1371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50100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Slide Subtitle</a:t>
            </a:r>
          </a:p>
        </p:txBody>
      </p:sp>
      <p:sp>
        <p:nvSpPr>
          <p:cNvPr id="43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lose-up of the edge of white curved stone"/>
          <p:cNvSpPr>
            <a:spLocks noGrp="1"/>
          </p:cNvSpPr>
          <p:nvPr>
            <p:ph type="pic" idx="21"/>
          </p:nvPr>
        </p:nvSpPr>
        <p:spPr>
          <a:xfrm>
            <a:off x="12382500" y="-1206500"/>
            <a:ext cx="12103100" cy="1614031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Slide Subtitle</a:t>
            </a:r>
          </a:p>
        </p:txBody>
      </p:sp>
      <p:sp>
        <p:nvSpPr>
          <p:cNvPr id="6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Slide Subtitle</a:t>
            </a:r>
          </a:p>
        </p:txBody>
      </p:sp>
      <p:sp>
        <p:nvSpPr>
          <p:cNvPr id="7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Slide Subtitle</a:t>
            </a:r>
          </a:p>
        </p:txBody>
      </p:sp>
      <p:sp>
        <p:nvSpPr>
          <p:cNvPr id="8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Agenda Subtitle</a:t>
            </a:r>
          </a:p>
        </p:txBody>
      </p:sp>
      <p:sp>
        <p:nvSpPr>
          <p:cNvPr id="109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spcBef>
                <a:spcPts val="6000"/>
              </a:spcBef>
              <a:buSzTx/>
              <a:buNone/>
              <a:defRPr sz="5000"/>
            </a:lvl1pPr>
            <a:lvl2pPr marL="0" indent="457200">
              <a:spcBef>
                <a:spcPts val="6000"/>
              </a:spcBef>
              <a:buSzTx/>
              <a:buNone/>
              <a:defRPr sz="5000"/>
            </a:lvl2pPr>
            <a:lvl3pPr marL="0" indent="914400">
              <a:spcBef>
                <a:spcPts val="6000"/>
              </a:spcBef>
              <a:buSzTx/>
              <a:buNone/>
              <a:defRPr sz="5000"/>
            </a:lvl3pPr>
            <a:lvl4pPr marL="0" indent="1371600">
              <a:spcBef>
                <a:spcPts val="6000"/>
              </a:spcBef>
              <a:buSzTx/>
              <a:buNone/>
              <a:defRPr sz="5000"/>
            </a:lvl4pPr>
            <a:lvl5pPr marL="0" indent="1828800">
              <a:spcBef>
                <a:spcPts val="6000"/>
              </a:spcBef>
              <a:buSzTx/>
              <a:buNone/>
              <a:defRPr sz="5000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0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58499" y="12458699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</p:sldLayoutIdLst>
  <p:transition spd="med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-100" baseline="0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1pPr>
      <a:lvl2pPr marL="914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2pPr>
      <a:lvl3pPr marL="1371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3pPr>
      <a:lvl4pPr marL="1828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4pPr>
      <a:lvl5pPr marL="22860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5pPr>
      <a:lvl6pPr marL="2743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6pPr>
      <a:lvl7pPr marL="3200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7pPr>
      <a:lvl8pPr marL="3657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8pPr>
      <a:lvl9pPr marL="4114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sz="4000" b="0" i="0" u="none" strike="noStrike" cap="none" spc="0" baseline="0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hyperlink" Target="https://www.linkedin.com/company/scs-utwente/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nibz-core/economic-exchanges-ontology" TargetMode="External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link.springer.com/book/10.1007/978-3-031-71082-7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Manoel Cunha; Patrício Silva; João Moreira; and Glenda Amaral — Catania, Italy — September, 2025.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Manoel Cunha; Patrício Silva; </a:t>
            </a:r>
            <a:r>
              <a:rPr u="sng" dirty="0"/>
              <a:t>João</a:t>
            </a:r>
            <a:r>
              <a:rPr lang="en-US" u="sng" dirty="0"/>
              <a:t> Luiz Rebelo</a:t>
            </a:r>
            <a:r>
              <a:rPr u="sng" dirty="0"/>
              <a:t> Moreira</a:t>
            </a:r>
            <a:r>
              <a:rPr dirty="0"/>
              <a:t>; and Glenda Amaral</a:t>
            </a:r>
          </a:p>
        </p:txBody>
      </p:sp>
      <p:sp>
        <p:nvSpPr>
          <p:cNvPr id="172" name="Modeling Business Ecosystems for International Data Spaces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Modeling Business Ecosystems for International Data Spaces</a:t>
            </a:r>
          </a:p>
        </p:txBody>
      </p:sp>
      <p:sp>
        <p:nvSpPr>
          <p:cNvPr id="173" name="The Soberana Ontology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The Soberana Ontology</a:t>
            </a:r>
          </a:p>
        </p:txBody>
      </p:sp>
      <p:pic>
        <p:nvPicPr>
          <p:cNvPr id="176" name="logo-stacked.png" descr="logo-stack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493" y="9431736"/>
            <a:ext cx="4908835" cy="2454419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4C1D0EE-F79D-8580-A002-FFAE025E7D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8" t="14021" r="6945" b="64968"/>
          <a:stretch>
            <a:fillRect/>
          </a:stretch>
        </p:blipFill>
        <p:spPr>
          <a:xfrm>
            <a:off x="0" y="26788"/>
            <a:ext cx="24384000" cy="289284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4ED2F88-7D29-F87F-A358-EADDF44D9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500" y="9853812"/>
            <a:ext cx="4908835" cy="144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B7829A-1827-6976-A977-7DD2F173848C}"/>
              </a:ext>
            </a:extLst>
          </p:cNvPr>
          <p:cNvSpPr txBox="1"/>
          <p:nvPr/>
        </p:nvSpPr>
        <p:spPr>
          <a:xfrm>
            <a:off x="13406582" y="11152257"/>
            <a:ext cx="11083636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nl-NL" sz="3200" dirty="0">
                <a:hlinkClick r:id="rId5"/>
              </a:rPr>
              <a:t>https://www.linkedin.com/company/scs-utwente/</a:t>
            </a:r>
            <a:r>
              <a:rPr lang="nl-NL" sz="3200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066866-C641-C3C0-3A01-021ADF76DA9F}"/>
              </a:ext>
            </a:extLst>
          </p:cNvPr>
          <p:cNvSpPr txBox="1"/>
          <p:nvPr/>
        </p:nvSpPr>
        <p:spPr>
          <a:xfrm>
            <a:off x="13344328" y="10537467"/>
            <a:ext cx="12192000" cy="7078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 fontAlgn="base">
              <a:buNone/>
            </a:pPr>
            <a:r>
              <a:rPr lang="en-US" b="1" i="0" dirty="0">
                <a:effectLst/>
                <a:latin typeface="-apple-system"/>
              </a:rPr>
              <a:t>Semantics, Cybersecurity, and Services</a:t>
            </a:r>
          </a:p>
        </p:txBody>
      </p:sp>
      <p:pic>
        <p:nvPicPr>
          <p:cNvPr id="1032" name="Picture 8" descr="Semantics, Cybersecurity, and Services (SCS) logo">
            <a:extLst>
              <a:ext uri="{FF2B5EF4-FFF2-40B4-BE49-F238E27FC236}">
                <a16:creationId xmlns:a16="http://schemas.microsoft.com/office/drawing/2014/main" id="{0A7131EB-9F87-8904-E8BE-212C0FE01D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12" b="28674"/>
          <a:stretch>
            <a:fillRect/>
          </a:stretch>
        </p:blipFill>
        <p:spPr bwMode="auto">
          <a:xfrm>
            <a:off x="13344328" y="9715978"/>
            <a:ext cx="2305050" cy="986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implified Ontology Requirements Specification Documen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Simplified Ontology Requirements Specification Document</a:t>
            </a:r>
          </a:p>
        </p:txBody>
      </p:sp>
      <p:sp>
        <p:nvSpPr>
          <p:cNvPr id="224" name="Ontology Desig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Ontology Design</a:t>
            </a:r>
          </a:p>
        </p:txBody>
      </p:sp>
      <p:graphicFrame>
        <p:nvGraphicFramePr>
          <p:cNvPr id="225" name="Table 1"/>
          <p:cNvGraphicFramePr/>
          <p:nvPr>
            <p:extLst>
              <p:ext uri="{D42A27DB-BD31-4B8C-83A1-F6EECF244321}">
                <p14:modId xmlns:p14="http://schemas.microsoft.com/office/powerpoint/2010/main" val="3827278014"/>
              </p:ext>
            </p:extLst>
          </p:nvPr>
        </p:nvGraphicFramePr>
        <p:xfrm>
          <a:off x="2688949" y="4254854"/>
          <a:ext cx="19006102" cy="7523906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90061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27449">
                <a:tc>
                  <a:txBody>
                    <a:bodyPr/>
                    <a:lstStyle/>
                    <a:p>
                      <a:pPr algn="l" defTabSz="914400">
                        <a:defRPr sz="3200" b="1"/>
                      </a:pPr>
                      <a:r>
                        <a:rPr dirty="0"/>
                        <a:t>Objective and Implementation Language:</a:t>
                      </a:r>
                    </a:p>
                    <a:p>
                      <a:pPr algn="l" defTabSz="914400">
                        <a:defRPr sz="3200" b="1"/>
                      </a:pPr>
                      <a:endParaRPr dirty="0"/>
                    </a:p>
                    <a:p>
                      <a:pPr algn="l" defTabSz="914400">
                        <a:defRPr sz="3200"/>
                      </a:pPr>
                      <a:r>
                        <a:rPr dirty="0"/>
                        <a:t>Present a basic conceptual model of the IDS domain and provide the user with a view of the </a:t>
                      </a:r>
                      <a:r>
                        <a:rPr b="1" dirty="0"/>
                        <a:t>data</a:t>
                      </a:r>
                      <a:r>
                        <a:rPr lang="en-US" b="1" dirty="0"/>
                        <a:t> </a:t>
                      </a:r>
                      <a:r>
                        <a:rPr b="1" dirty="0"/>
                        <a:t>sovereignty aspects</a:t>
                      </a:r>
                      <a:r>
                        <a:rPr dirty="0"/>
                        <a:t>, </a:t>
                      </a:r>
                      <a:r>
                        <a:rPr b="1" dirty="0"/>
                        <a:t>legitimacy of participants</a:t>
                      </a:r>
                      <a:r>
                        <a:rPr dirty="0"/>
                        <a:t>, and the </a:t>
                      </a:r>
                      <a:r>
                        <a:rPr b="1" dirty="0"/>
                        <a:t>economic agreement</a:t>
                      </a:r>
                      <a:r>
                        <a:rPr dirty="0"/>
                        <a:t> for data exchange</a:t>
                      </a:r>
                      <a:r>
                        <a:rPr lang="en-US" dirty="0"/>
                        <a:t> </a:t>
                      </a:r>
                      <a:r>
                        <a:rPr dirty="0"/>
                        <a:t>within these spaces. With the ontology, it should be possible to </a:t>
                      </a:r>
                      <a:r>
                        <a:rPr b="1" dirty="0"/>
                        <a:t>instantiate IDS organizational</a:t>
                      </a:r>
                      <a:r>
                        <a:rPr lang="en-US" b="1" dirty="0"/>
                        <a:t> </a:t>
                      </a:r>
                      <a:r>
                        <a:rPr b="1" dirty="0"/>
                        <a:t>models according to the IDS RAM parameters</a:t>
                      </a:r>
                      <a:r>
                        <a:rPr dirty="0"/>
                        <a:t>, as well as retrieve information for the analysis</a:t>
                      </a:r>
                      <a:r>
                        <a:rPr lang="en-US" dirty="0"/>
                        <a:t> </a:t>
                      </a:r>
                      <a:r>
                        <a:rPr dirty="0"/>
                        <a:t>of the models in the three mentioned aspects. The reference ontology should be implemented in</a:t>
                      </a:r>
                      <a:r>
                        <a:rPr lang="en-US" dirty="0"/>
                        <a:t> </a:t>
                      </a:r>
                      <a:r>
                        <a:rPr dirty="0" err="1"/>
                        <a:t>OntoUML</a:t>
                      </a:r>
                      <a:r>
                        <a:rPr dirty="0"/>
                        <a:t>, serialized in Turtle, and operationalized in OWL.</a:t>
                      </a:r>
                    </a:p>
                  </a:txBody>
                  <a:tcPr marL="50800" marR="50800" marT="50800" marB="5080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6457">
                <a:tc>
                  <a:txBody>
                    <a:bodyPr/>
                    <a:lstStyle/>
                    <a:p>
                      <a:pPr algn="l" defTabSz="914400">
                        <a:defRPr sz="3200" b="1"/>
                      </a:pPr>
                      <a:r>
                        <a:rPr dirty="0"/>
                        <a:t>Competence Questions Group:</a:t>
                      </a:r>
                    </a:p>
                    <a:p>
                      <a:pPr algn="l" defTabSz="914400">
                        <a:defRPr sz="3200" b="1"/>
                      </a:pPr>
                      <a:endParaRPr dirty="0"/>
                    </a:p>
                    <a:p>
                      <a:pPr algn="l" defTabSz="914400">
                        <a:defRPr sz="3200"/>
                      </a:pPr>
                      <a:r>
                        <a:rPr dirty="0"/>
                        <a:t>• CQ1. Who are the </a:t>
                      </a:r>
                      <a:r>
                        <a:rPr b="1" dirty="0"/>
                        <a:t>sovereign owners</a:t>
                      </a:r>
                      <a:r>
                        <a:rPr dirty="0"/>
                        <a:t> of their data?</a:t>
                      </a:r>
                    </a:p>
                    <a:p>
                      <a:pPr algn="l" defTabSz="914400">
                        <a:defRPr sz="3200"/>
                      </a:pPr>
                      <a:r>
                        <a:rPr dirty="0"/>
                        <a:t>• CQ2. Who are the </a:t>
                      </a:r>
                      <a:r>
                        <a:rPr b="1" dirty="0"/>
                        <a:t>legitimate participants</a:t>
                      </a:r>
                      <a:r>
                        <a:rPr dirty="0"/>
                        <a:t> in the IDS?</a:t>
                      </a:r>
                    </a:p>
                    <a:p>
                      <a:pPr algn="l" defTabSz="914400">
                        <a:defRPr sz="3200"/>
                      </a:pPr>
                      <a:r>
                        <a:rPr dirty="0"/>
                        <a:t>• CQ3. What are the </a:t>
                      </a:r>
                      <a:r>
                        <a:rPr b="1" dirty="0"/>
                        <a:t>data offers</a:t>
                      </a:r>
                      <a:r>
                        <a:rPr dirty="0"/>
                        <a:t> made of?</a:t>
                      </a:r>
                    </a:p>
                    <a:p>
                      <a:pPr algn="l" defTabSz="914400">
                        <a:defRPr sz="3200"/>
                      </a:pPr>
                      <a:r>
                        <a:rPr dirty="0"/>
                        <a:t>• CQ4. Who is participating in </a:t>
                      </a:r>
                      <a:r>
                        <a:rPr b="1" dirty="0"/>
                        <a:t>economic agreements</a:t>
                      </a:r>
                      <a:r>
                        <a:rPr dirty="0"/>
                        <a:t> for data sharing?</a:t>
                      </a:r>
                    </a:p>
                  </a:txBody>
                  <a:tcPr marL="50800" marR="50800" marT="50800" marB="5080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6A2791-1ED5-61B3-02F9-484552817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implified Ontology Requirements Specification Document">
            <a:extLst>
              <a:ext uri="{FF2B5EF4-FFF2-40B4-BE49-F238E27FC236}">
                <a16:creationId xmlns:a16="http://schemas.microsoft.com/office/drawing/2014/main" id="{B5B8CF99-4199-238A-6CEE-AD5DB889D460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r>
              <a:rPr lang="en-US" dirty="0"/>
              <a:t>Core View</a:t>
            </a:r>
            <a:endParaRPr dirty="0"/>
          </a:p>
        </p:txBody>
      </p:sp>
      <p:sp>
        <p:nvSpPr>
          <p:cNvPr id="224" name="Ontology Design">
            <a:extLst>
              <a:ext uri="{FF2B5EF4-FFF2-40B4-BE49-F238E27FC236}">
                <a16:creationId xmlns:a16="http://schemas.microsoft.com/office/drawing/2014/main" id="{FBF194C6-64D6-0E11-0230-5AFB3E2D7D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rPr lang="en-US" dirty="0"/>
              <a:t>Soberana </a:t>
            </a:r>
            <a:r>
              <a:rPr dirty="0"/>
              <a:t>Ontology</a:t>
            </a:r>
          </a:p>
        </p:txBody>
      </p:sp>
      <p:pic>
        <p:nvPicPr>
          <p:cNvPr id="2" name="Core View.png" descr="Core View.png">
            <a:extLst>
              <a:ext uri="{FF2B5EF4-FFF2-40B4-BE49-F238E27FC236}">
                <a16:creationId xmlns:a16="http://schemas.microsoft.com/office/drawing/2014/main" id="{BEABBF15-2FCE-F8EF-33C5-4B697E775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188" y="5049507"/>
            <a:ext cx="16654601" cy="7167803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3B8118-D933-E389-B30D-A61C4DFE08A9}"/>
              </a:ext>
            </a:extLst>
          </p:cNvPr>
          <p:cNvSpPr txBox="1"/>
          <p:nvPr/>
        </p:nvSpPr>
        <p:spPr>
          <a:xfrm>
            <a:off x="14085786" y="2825750"/>
            <a:ext cx="10078204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CQ1. Who are the </a:t>
            </a:r>
            <a:r>
              <a:rPr lang="en-US" sz="2400" b="1" dirty="0"/>
              <a:t>sovereign owners</a:t>
            </a:r>
            <a:r>
              <a:rPr lang="en-US" sz="2400" dirty="0"/>
              <a:t> of their data?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CQ2. Who are the </a:t>
            </a:r>
            <a:r>
              <a:rPr lang="en-US" sz="2400" b="1" dirty="0"/>
              <a:t>legitimate participants</a:t>
            </a:r>
            <a:r>
              <a:rPr lang="en-US" sz="2400" dirty="0"/>
              <a:t> in the IDS?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CQ3. What are the </a:t>
            </a:r>
            <a:r>
              <a:rPr lang="en-US" sz="2400" b="1" dirty="0"/>
              <a:t>data offers</a:t>
            </a:r>
            <a:r>
              <a:rPr lang="en-US" sz="2400" dirty="0"/>
              <a:t> made of?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CQ4. Who is participating in </a:t>
            </a:r>
            <a:r>
              <a:rPr lang="en-US" sz="2400" b="1" dirty="0"/>
              <a:t>economic agreements</a:t>
            </a:r>
            <a:r>
              <a:rPr lang="en-US" sz="2400" dirty="0"/>
              <a:t> for data sharing?</a:t>
            </a:r>
            <a:endParaRPr lang="nl-NL" sz="2400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42E6B37C-2813-1D85-EACB-AEDFEA4CBDAD}"/>
              </a:ext>
            </a:extLst>
          </p:cNvPr>
          <p:cNvSpPr/>
          <p:nvPr/>
        </p:nvSpPr>
        <p:spPr>
          <a:xfrm>
            <a:off x="13614400" y="3251200"/>
            <a:ext cx="445986" cy="323850"/>
          </a:xfrm>
          <a:prstGeom prst="rightArrow">
            <a:avLst/>
          </a:prstGeom>
          <a:solidFill>
            <a:schemeClr val="accent1">
              <a:satOff val="-9155"/>
              <a:lumOff val="-32673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NL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Graphik Light"/>
              <a:ea typeface="Graphik Light"/>
              <a:cs typeface="Graphik Light"/>
              <a:sym typeface="Graphik Light"/>
            </a:endParaRPr>
          </a:p>
        </p:txBody>
      </p:sp>
    </p:spTree>
    <p:extLst>
      <p:ext uri="{BB962C8B-B14F-4D97-AF65-F5344CB8AC3E}">
        <p14:creationId xmlns:p14="http://schemas.microsoft.com/office/powerpoint/2010/main" val="327540345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9279A-4497-919C-B243-BC878DC37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implified Ontology Requirements Specification Document">
            <a:extLst>
              <a:ext uri="{FF2B5EF4-FFF2-40B4-BE49-F238E27FC236}">
                <a16:creationId xmlns:a16="http://schemas.microsoft.com/office/drawing/2014/main" id="{22DAA066-F258-A211-3838-A40C8AA76712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r>
              <a:rPr lang="en-US" dirty="0"/>
              <a:t>Data Sovereignty View</a:t>
            </a:r>
            <a:endParaRPr dirty="0"/>
          </a:p>
        </p:txBody>
      </p:sp>
      <p:sp>
        <p:nvSpPr>
          <p:cNvPr id="224" name="Ontology Design">
            <a:extLst>
              <a:ext uri="{FF2B5EF4-FFF2-40B4-BE49-F238E27FC236}">
                <a16:creationId xmlns:a16="http://schemas.microsoft.com/office/drawing/2014/main" id="{A8C4B9F8-D45A-4A42-CF67-C945AEE679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rPr lang="en-US" dirty="0"/>
              <a:t>Soberana </a:t>
            </a:r>
            <a:r>
              <a:rPr dirty="0"/>
              <a:t>Ontology</a:t>
            </a:r>
          </a:p>
        </p:txBody>
      </p:sp>
      <p:pic>
        <p:nvPicPr>
          <p:cNvPr id="233" name="Sovereignty View.png" descr="Sovereignty Vie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726" y="4169301"/>
            <a:ext cx="16654601" cy="8997759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0F4D2A-6ED2-AD87-90B7-C4CCBB927148}"/>
              </a:ext>
            </a:extLst>
          </p:cNvPr>
          <p:cNvSpPr txBox="1"/>
          <p:nvPr/>
        </p:nvSpPr>
        <p:spPr>
          <a:xfrm>
            <a:off x="14085786" y="2825750"/>
            <a:ext cx="10078204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CQ1. Who are the </a:t>
            </a:r>
            <a:r>
              <a:rPr lang="en-US" sz="2400" b="1" dirty="0"/>
              <a:t>sovereign owners</a:t>
            </a:r>
            <a:r>
              <a:rPr lang="en-US" sz="2400" dirty="0"/>
              <a:t> of their data?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CQ2. Who are the </a:t>
            </a:r>
            <a:r>
              <a:rPr lang="en-US" sz="2400" b="1" dirty="0"/>
              <a:t>legitimate participants</a:t>
            </a:r>
            <a:r>
              <a:rPr lang="en-US" sz="2400" dirty="0"/>
              <a:t> in the IDS?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CQ3. What are the </a:t>
            </a:r>
            <a:r>
              <a:rPr lang="en-US" sz="2400" b="1" dirty="0"/>
              <a:t>data offers</a:t>
            </a:r>
            <a:r>
              <a:rPr lang="en-US" sz="2400" dirty="0"/>
              <a:t> made of?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CQ4. Who is participating in </a:t>
            </a:r>
            <a:r>
              <a:rPr lang="en-US" sz="2400" b="1" dirty="0"/>
              <a:t>economic agreements</a:t>
            </a:r>
            <a:r>
              <a:rPr lang="en-US" sz="2400" dirty="0"/>
              <a:t> for data sharing?</a:t>
            </a:r>
            <a:endParaRPr lang="nl-NL" sz="2400" dirty="0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7EB9A49B-5872-920C-911F-20DBAA010F65}"/>
              </a:ext>
            </a:extLst>
          </p:cNvPr>
          <p:cNvSpPr/>
          <p:nvPr/>
        </p:nvSpPr>
        <p:spPr>
          <a:xfrm>
            <a:off x="13614400" y="2921000"/>
            <a:ext cx="445986" cy="323850"/>
          </a:xfrm>
          <a:prstGeom prst="rightArrow">
            <a:avLst/>
          </a:prstGeom>
          <a:solidFill>
            <a:schemeClr val="accent1">
              <a:satOff val="-9155"/>
              <a:lumOff val="-32673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NL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Graphik Light"/>
              <a:ea typeface="Graphik Light"/>
              <a:cs typeface="Graphik Light"/>
              <a:sym typeface="Graphik Light"/>
            </a:endParaRPr>
          </a:p>
        </p:txBody>
      </p:sp>
    </p:spTree>
    <p:extLst>
      <p:ext uri="{BB962C8B-B14F-4D97-AF65-F5344CB8AC3E}">
        <p14:creationId xmlns:p14="http://schemas.microsoft.com/office/powerpoint/2010/main" val="251671330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F01F04-DC70-1511-8BC5-BC33BF698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implified Ontology Requirements Specification Document">
            <a:extLst>
              <a:ext uri="{FF2B5EF4-FFF2-40B4-BE49-F238E27FC236}">
                <a16:creationId xmlns:a16="http://schemas.microsoft.com/office/drawing/2014/main" id="{13A389E9-F0FE-DFEB-0DF2-61DA32BAABFA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r>
              <a:rPr lang="en-US" dirty="0"/>
              <a:t>Legitimacy View</a:t>
            </a:r>
            <a:endParaRPr dirty="0"/>
          </a:p>
        </p:txBody>
      </p:sp>
      <p:sp>
        <p:nvSpPr>
          <p:cNvPr id="224" name="Ontology Design">
            <a:extLst>
              <a:ext uri="{FF2B5EF4-FFF2-40B4-BE49-F238E27FC236}">
                <a16:creationId xmlns:a16="http://schemas.microsoft.com/office/drawing/2014/main" id="{7C23F13C-BA9C-F1F4-3A46-A709565FE5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rPr lang="en-US" dirty="0"/>
              <a:t>Soberana </a:t>
            </a:r>
            <a:r>
              <a:rPr dirty="0"/>
              <a:t>Ontology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B0E7A2-AFFC-4661-C808-89696DFBCED9}"/>
              </a:ext>
            </a:extLst>
          </p:cNvPr>
          <p:cNvSpPr txBox="1"/>
          <p:nvPr/>
        </p:nvSpPr>
        <p:spPr>
          <a:xfrm>
            <a:off x="14085786" y="2825750"/>
            <a:ext cx="10078204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CQ1. Who are the </a:t>
            </a:r>
            <a:r>
              <a:rPr lang="en-US" sz="2400" b="1" dirty="0"/>
              <a:t>sovereign owners</a:t>
            </a:r>
            <a:r>
              <a:rPr lang="en-US" sz="2400" dirty="0"/>
              <a:t> of their data?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CQ2. Who are the </a:t>
            </a:r>
            <a:r>
              <a:rPr lang="en-US" sz="2400" b="1" dirty="0"/>
              <a:t>legitimate participants</a:t>
            </a:r>
            <a:r>
              <a:rPr lang="en-US" sz="2400" dirty="0"/>
              <a:t> in the IDS?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CQ3. What are the </a:t>
            </a:r>
            <a:r>
              <a:rPr lang="en-US" sz="2400" b="1" dirty="0"/>
              <a:t>data offers</a:t>
            </a:r>
            <a:r>
              <a:rPr lang="en-US" sz="2400" dirty="0"/>
              <a:t> made of?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CQ4. Who is participating in </a:t>
            </a:r>
            <a:r>
              <a:rPr lang="en-US" sz="2400" b="1" dirty="0"/>
              <a:t>economic agreements</a:t>
            </a:r>
            <a:r>
              <a:rPr lang="en-US" sz="2400" dirty="0"/>
              <a:t> for data sharing?</a:t>
            </a:r>
            <a:endParaRPr lang="nl-NL" sz="2400" dirty="0"/>
          </a:p>
        </p:txBody>
      </p:sp>
      <p:pic>
        <p:nvPicPr>
          <p:cNvPr id="237" name="Legitimacy View.png" descr="Legitimacy Vie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983" y="4656077"/>
            <a:ext cx="18320061" cy="839427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27751D75-AC4F-A375-030B-C4ACFB40635C}"/>
              </a:ext>
            </a:extLst>
          </p:cNvPr>
          <p:cNvSpPr/>
          <p:nvPr/>
        </p:nvSpPr>
        <p:spPr>
          <a:xfrm>
            <a:off x="13614400" y="3251200"/>
            <a:ext cx="445986" cy="323850"/>
          </a:xfrm>
          <a:prstGeom prst="rightArrow">
            <a:avLst/>
          </a:prstGeom>
          <a:solidFill>
            <a:schemeClr val="accent1">
              <a:satOff val="-9155"/>
              <a:lumOff val="-32673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NL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Graphik Light"/>
              <a:ea typeface="Graphik Light"/>
              <a:cs typeface="Graphik Light"/>
              <a:sym typeface="Graphik Light"/>
            </a:endParaRPr>
          </a:p>
        </p:txBody>
      </p:sp>
    </p:spTree>
    <p:extLst>
      <p:ext uri="{BB962C8B-B14F-4D97-AF65-F5344CB8AC3E}">
        <p14:creationId xmlns:p14="http://schemas.microsoft.com/office/powerpoint/2010/main" val="80481815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00878C-50A2-4B83-815A-DB92BE4A8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implified Ontology Requirements Specification Document">
            <a:extLst>
              <a:ext uri="{FF2B5EF4-FFF2-40B4-BE49-F238E27FC236}">
                <a16:creationId xmlns:a16="http://schemas.microsoft.com/office/drawing/2014/main" id="{5DF82CF1-A1F3-C32F-32F2-948D59A05E37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r>
              <a:rPr lang="en-US" dirty="0"/>
              <a:t>Ontology Reuse!</a:t>
            </a:r>
          </a:p>
          <a:p>
            <a:endParaRPr lang="en-US" dirty="0"/>
          </a:p>
          <a:p>
            <a:endParaRPr dirty="0"/>
          </a:p>
        </p:txBody>
      </p:sp>
      <p:sp>
        <p:nvSpPr>
          <p:cNvPr id="224" name="Ontology Design">
            <a:extLst>
              <a:ext uri="{FF2B5EF4-FFF2-40B4-BE49-F238E27FC236}">
                <a16:creationId xmlns:a16="http://schemas.microsoft.com/office/drawing/2014/main" id="{AB013B4C-6883-5FE1-0428-A52AD81D0B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rPr lang="en-US" dirty="0"/>
              <a:t>Soberana </a:t>
            </a:r>
            <a:r>
              <a:rPr dirty="0"/>
              <a:t>Ontology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EDDF9C-D897-EADA-4361-C13B02CB0047}"/>
              </a:ext>
            </a:extLst>
          </p:cNvPr>
          <p:cNvSpPr txBox="1"/>
          <p:nvPr/>
        </p:nvSpPr>
        <p:spPr>
          <a:xfrm>
            <a:off x="14085786" y="996950"/>
            <a:ext cx="10078204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CQ1. Who are the </a:t>
            </a:r>
            <a:r>
              <a:rPr lang="en-US" sz="2400" b="1" dirty="0"/>
              <a:t>sovereign owners</a:t>
            </a:r>
            <a:r>
              <a:rPr lang="en-US" sz="2400" dirty="0"/>
              <a:t> of their data?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CQ2. Who are the </a:t>
            </a:r>
            <a:r>
              <a:rPr lang="en-US" sz="2400" b="1" dirty="0"/>
              <a:t>legitimate participants</a:t>
            </a:r>
            <a:r>
              <a:rPr lang="en-US" sz="2400" dirty="0"/>
              <a:t> in the IDS?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CQ3. What are the </a:t>
            </a:r>
            <a:r>
              <a:rPr lang="en-US" sz="2400" b="1" dirty="0"/>
              <a:t>data offers</a:t>
            </a:r>
            <a:r>
              <a:rPr lang="en-US" sz="2400" dirty="0"/>
              <a:t> made of?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CQ4. Who is participating in </a:t>
            </a:r>
            <a:r>
              <a:rPr lang="en-US" sz="2400" b="1" dirty="0"/>
              <a:t>economic agreements</a:t>
            </a:r>
            <a:r>
              <a:rPr lang="en-US" sz="2400" dirty="0"/>
              <a:t> for data sharing?</a:t>
            </a:r>
            <a:endParaRPr lang="nl-NL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B6CF69-446D-7375-2108-C5FB5D6634D6}"/>
              </a:ext>
            </a:extLst>
          </p:cNvPr>
          <p:cNvSpPr txBox="1"/>
          <p:nvPr/>
        </p:nvSpPr>
        <p:spPr>
          <a:xfrm>
            <a:off x="1206500" y="3659257"/>
            <a:ext cx="12192000" cy="7078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4000" b="0" i="0" u="none" strike="noStrike" baseline="0" dirty="0">
                <a:latin typeface="Helvetica Neue"/>
                <a:ea typeface="Helvetica Neue"/>
                <a:cs typeface="Helvetica Neue"/>
                <a:sym typeface="Helvetica Neue"/>
              </a:rPr>
              <a:t>COEX: Core Ontology for Economic Exchanges</a:t>
            </a:r>
            <a:endParaRPr lang="nl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083A52-6AD5-85C4-0767-C8A2EE5D0015}"/>
              </a:ext>
            </a:extLst>
          </p:cNvPr>
          <p:cNvSpPr txBox="1"/>
          <p:nvPr/>
        </p:nvSpPr>
        <p:spPr>
          <a:xfrm>
            <a:off x="1409700" y="4408557"/>
            <a:ext cx="13309600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nl-NL" sz="3200" dirty="0">
                <a:hlinkClick r:id="rId3"/>
              </a:rPr>
              <a:t>https://github.com/unibz-core/economic-exchanges-ontology</a:t>
            </a:r>
            <a:r>
              <a:rPr lang="nl-NL" sz="3200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1746B3-9C08-4A8B-5D3D-D3C6B602BC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22" t="23610" r="31042" b="6019"/>
          <a:stretch>
            <a:fillRect/>
          </a:stretch>
        </p:blipFill>
        <p:spPr>
          <a:xfrm>
            <a:off x="978477" y="5395191"/>
            <a:ext cx="11747500" cy="6756400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D087D4-69FC-70F5-3208-B69B9F0C63B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89" t="13228" r="3610"/>
          <a:stretch>
            <a:fillRect/>
          </a:stretch>
        </p:blipFill>
        <p:spPr>
          <a:xfrm>
            <a:off x="13272631" y="2708428"/>
            <a:ext cx="10511028" cy="10080752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7A6723-0625-D4F2-B027-6BA3B75837FC}"/>
              </a:ext>
            </a:extLst>
          </p:cNvPr>
          <p:cNvSpPr txBox="1"/>
          <p:nvPr/>
        </p:nvSpPr>
        <p:spPr>
          <a:xfrm>
            <a:off x="13106400" y="12800281"/>
            <a:ext cx="12192000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nl-NL" sz="3200" dirty="0">
                <a:hlinkClick r:id="rId6"/>
              </a:rPr>
              <a:t>https://link.springer.com/book/10.1007/978-3-031-71082-7</a:t>
            </a:r>
            <a:r>
              <a:rPr lang="nl-NL" sz="3200" dirty="0"/>
              <a:t> </a:t>
            </a:r>
          </a:p>
        </p:txBody>
      </p:sp>
      <p:pic>
        <p:nvPicPr>
          <p:cNvPr id="1028" name="Picture 4" descr="Pause Icon, Pause Icons, Mouse Click, Time Out PNG and Vector with  Transparent Background for Free Download">
            <a:extLst>
              <a:ext uri="{FF2B5EF4-FFF2-40B4-BE49-F238E27FC236}">
                <a16:creationId xmlns:a16="http://schemas.microsoft.com/office/drawing/2014/main" id="{B63A14EA-F4F5-E6DF-D812-476F198F9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9301" y="738956"/>
            <a:ext cx="2169995" cy="1786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94523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BCB6E-FB56-D185-DE86-B7401FA9F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implified Ontology Requirements Specification Document">
            <a:extLst>
              <a:ext uri="{FF2B5EF4-FFF2-40B4-BE49-F238E27FC236}">
                <a16:creationId xmlns:a16="http://schemas.microsoft.com/office/drawing/2014/main" id="{A1068A43-5435-9459-5A59-21ED59A3A3F4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r>
              <a:rPr lang="en-US" dirty="0"/>
              <a:t>Data Offering View</a:t>
            </a:r>
            <a:endParaRPr dirty="0"/>
          </a:p>
        </p:txBody>
      </p:sp>
      <p:sp>
        <p:nvSpPr>
          <p:cNvPr id="224" name="Ontology Design">
            <a:extLst>
              <a:ext uri="{FF2B5EF4-FFF2-40B4-BE49-F238E27FC236}">
                <a16:creationId xmlns:a16="http://schemas.microsoft.com/office/drawing/2014/main" id="{C85AC8C9-3779-F3AE-D890-91E08B83EC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rPr lang="en-US" dirty="0"/>
              <a:t>Soberana </a:t>
            </a:r>
            <a:r>
              <a:rPr dirty="0"/>
              <a:t>Ontology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251F3C-A69E-5667-5BC3-8CA279EC07CB}"/>
              </a:ext>
            </a:extLst>
          </p:cNvPr>
          <p:cNvSpPr txBox="1"/>
          <p:nvPr/>
        </p:nvSpPr>
        <p:spPr>
          <a:xfrm>
            <a:off x="14085786" y="2825750"/>
            <a:ext cx="10078204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CQ1. Who are the </a:t>
            </a:r>
            <a:r>
              <a:rPr lang="en-US" sz="2400" b="1" dirty="0"/>
              <a:t>sovereign owners</a:t>
            </a:r>
            <a:r>
              <a:rPr lang="en-US" sz="2400" dirty="0"/>
              <a:t> of their data?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CQ2. Who are the </a:t>
            </a:r>
            <a:r>
              <a:rPr lang="en-US" sz="2400" b="1" dirty="0"/>
              <a:t>legitimate participants</a:t>
            </a:r>
            <a:r>
              <a:rPr lang="en-US" sz="2400" dirty="0"/>
              <a:t> in the IDS?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CQ3. What are the </a:t>
            </a:r>
            <a:r>
              <a:rPr lang="en-US" sz="2400" b="1" dirty="0"/>
              <a:t>data offers</a:t>
            </a:r>
            <a:r>
              <a:rPr lang="en-US" sz="2400" dirty="0"/>
              <a:t> made of?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CQ4. Who is participating in </a:t>
            </a:r>
            <a:r>
              <a:rPr lang="en-US" sz="2400" b="1" dirty="0"/>
              <a:t>economic agreements</a:t>
            </a:r>
            <a:r>
              <a:rPr lang="en-US" sz="2400" dirty="0"/>
              <a:t> for data sharing?</a:t>
            </a:r>
            <a:endParaRPr lang="nl-NL" sz="2400" dirty="0"/>
          </a:p>
        </p:txBody>
      </p:sp>
      <p:pic>
        <p:nvPicPr>
          <p:cNvPr id="241" name="Data Offering View.png" descr="Data Offering View.png">
            <a:extLst>
              <a:ext uri="{FF2B5EF4-FFF2-40B4-BE49-F238E27FC236}">
                <a16:creationId xmlns:a16="http://schemas.microsoft.com/office/drawing/2014/main" id="{6F385C63-E1F7-029F-9E79-2DD988F09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649" y="4929205"/>
            <a:ext cx="22167274" cy="7627865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A546DFB9-1F2B-3E1C-363A-1BA2A79E9EE3}"/>
              </a:ext>
            </a:extLst>
          </p:cNvPr>
          <p:cNvSpPr/>
          <p:nvPr/>
        </p:nvSpPr>
        <p:spPr>
          <a:xfrm>
            <a:off x="13614400" y="3606800"/>
            <a:ext cx="445986" cy="323850"/>
          </a:xfrm>
          <a:prstGeom prst="rightArrow">
            <a:avLst/>
          </a:prstGeom>
          <a:solidFill>
            <a:schemeClr val="accent1">
              <a:satOff val="-9155"/>
              <a:lumOff val="-32673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NL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Graphik Light"/>
              <a:ea typeface="Graphik Light"/>
              <a:cs typeface="Graphik Light"/>
              <a:sym typeface="Graphik Light"/>
            </a:endParaRPr>
          </a:p>
        </p:txBody>
      </p:sp>
    </p:spTree>
    <p:extLst>
      <p:ext uri="{BB962C8B-B14F-4D97-AF65-F5344CB8AC3E}">
        <p14:creationId xmlns:p14="http://schemas.microsoft.com/office/powerpoint/2010/main" val="98224433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B99F1C-F76A-317C-45C0-E5179D35D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implified Ontology Requirements Specification Document">
            <a:extLst>
              <a:ext uri="{FF2B5EF4-FFF2-40B4-BE49-F238E27FC236}">
                <a16:creationId xmlns:a16="http://schemas.microsoft.com/office/drawing/2014/main" id="{81365214-B8C8-1DE6-214C-43192221C449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r>
              <a:rPr lang="en-US" dirty="0"/>
              <a:t>Economic Agreement View</a:t>
            </a:r>
            <a:endParaRPr dirty="0"/>
          </a:p>
        </p:txBody>
      </p:sp>
      <p:sp>
        <p:nvSpPr>
          <p:cNvPr id="224" name="Ontology Design">
            <a:extLst>
              <a:ext uri="{FF2B5EF4-FFF2-40B4-BE49-F238E27FC236}">
                <a16:creationId xmlns:a16="http://schemas.microsoft.com/office/drawing/2014/main" id="{3BC9BB45-9D04-48BA-B2FA-677CDE48FB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rPr lang="en-US" dirty="0"/>
              <a:t>Soberana </a:t>
            </a:r>
            <a:r>
              <a:rPr dirty="0"/>
              <a:t>Ontology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416A84-3264-C1CB-A987-669B3BC655A1}"/>
              </a:ext>
            </a:extLst>
          </p:cNvPr>
          <p:cNvSpPr txBox="1"/>
          <p:nvPr/>
        </p:nvSpPr>
        <p:spPr>
          <a:xfrm>
            <a:off x="14085786" y="2825750"/>
            <a:ext cx="10078204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CQ1. Who are the </a:t>
            </a:r>
            <a:r>
              <a:rPr lang="en-US" sz="2400" b="1" dirty="0"/>
              <a:t>sovereign owners</a:t>
            </a:r>
            <a:r>
              <a:rPr lang="en-US" sz="2400" dirty="0"/>
              <a:t> of their data?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CQ2. Who are the </a:t>
            </a:r>
            <a:r>
              <a:rPr lang="en-US" sz="2400" b="1" dirty="0"/>
              <a:t>legitimate participants</a:t>
            </a:r>
            <a:r>
              <a:rPr lang="en-US" sz="2400" dirty="0"/>
              <a:t> in the IDS?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CQ3. What are the </a:t>
            </a:r>
            <a:r>
              <a:rPr lang="en-US" sz="2400" b="1" dirty="0"/>
              <a:t>data offers</a:t>
            </a:r>
            <a:r>
              <a:rPr lang="en-US" sz="2400" dirty="0"/>
              <a:t> made of?</a:t>
            </a:r>
          </a:p>
          <a:p>
            <a:pPr algn="l" defTabSz="914400">
              <a:spcBef>
                <a:spcPts val="0"/>
              </a:spcBef>
              <a:defRPr sz="3200"/>
            </a:pPr>
            <a:r>
              <a:rPr lang="en-US" sz="2400" dirty="0"/>
              <a:t>CQ4. Who is participating in </a:t>
            </a:r>
            <a:r>
              <a:rPr lang="en-US" sz="2400" b="1" dirty="0"/>
              <a:t>economic agreements</a:t>
            </a:r>
            <a:r>
              <a:rPr lang="en-US" sz="2400" dirty="0"/>
              <a:t> for data sharing?</a:t>
            </a:r>
            <a:endParaRPr lang="nl-NL" sz="2400" dirty="0"/>
          </a:p>
        </p:txBody>
      </p:sp>
      <p:pic>
        <p:nvPicPr>
          <p:cNvPr id="245" name="Data Economic Agreement View.png" descr="Data Economic Agreement Vie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5967" y="4538176"/>
            <a:ext cx="20152066" cy="841391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BE118031-63CD-D7A8-A4D4-C9A9BCAE83A1}"/>
              </a:ext>
            </a:extLst>
          </p:cNvPr>
          <p:cNvSpPr/>
          <p:nvPr/>
        </p:nvSpPr>
        <p:spPr>
          <a:xfrm>
            <a:off x="13614400" y="3962400"/>
            <a:ext cx="445986" cy="323850"/>
          </a:xfrm>
          <a:prstGeom prst="rightArrow">
            <a:avLst/>
          </a:prstGeom>
          <a:solidFill>
            <a:schemeClr val="accent1">
              <a:satOff val="-9155"/>
              <a:lumOff val="-32673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NL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Graphik Light"/>
              <a:ea typeface="Graphik Light"/>
              <a:cs typeface="Graphik Light"/>
              <a:sym typeface="Graphik Light"/>
            </a:endParaRPr>
          </a:p>
        </p:txBody>
      </p:sp>
    </p:spTree>
    <p:extLst>
      <p:ext uri="{BB962C8B-B14F-4D97-AF65-F5344CB8AC3E}">
        <p14:creationId xmlns:p14="http://schemas.microsoft.com/office/powerpoint/2010/main" val="336000530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Operationalization and Verifica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Operationalization and Verification </a:t>
            </a:r>
          </a:p>
        </p:txBody>
      </p:sp>
      <p:sp>
        <p:nvSpPr>
          <p:cNvPr id="248" name="Ontology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Ontology Validation</a:t>
            </a:r>
          </a:p>
        </p:txBody>
      </p:sp>
      <p:sp>
        <p:nvSpPr>
          <p:cNvPr id="249" name="Reference ontology (Onto UML) serialized in Turtle (using the OntoUML plugin) and refined in Protégé. After, exported as OWL/XML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 ontology (Onto UML) serialized in 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Turtle</a:t>
            </a:r>
            <a:r>
              <a:t> (using the OntoUML plugin) and refined in 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Protégé</a:t>
            </a:r>
            <a:r>
              <a:t>. After, exported as 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OWL/XML</a:t>
            </a:r>
            <a:r>
              <a:t>.</a:t>
            </a:r>
          </a:p>
          <a:p>
            <a:r>
              <a:t>Verification follows the criteria defined by [7]: 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Correctness</a:t>
            </a:r>
            <a:r>
              <a:t>, 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Completeness</a:t>
            </a:r>
            <a:r>
              <a:t> and 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Consistency</a:t>
            </a:r>
            <a:r>
              <a:t>:</a:t>
            </a:r>
          </a:p>
          <a:p>
            <a:pPr lvl="1"/>
            <a:r>
              <a:t>HermiT reasoner (in Protégé) was used for logical consistency;</a:t>
            </a:r>
          </a:p>
          <a:p>
            <a:pPr lvl="1"/>
            <a:r>
              <a:t>Correctness and Completeness were verified through competence questions formalized using SPARQL queries (available on GitHub repo).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Usage Demonstra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Usage Demonstration</a:t>
            </a:r>
          </a:p>
        </p:txBody>
      </p:sp>
      <p:sp>
        <p:nvSpPr>
          <p:cNvPr id="252" name="Ontology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Ontology Validation</a:t>
            </a:r>
          </a:p>
        </p:txBody>
      </p:sp>
      <p:sp>
        <p:nvSpPr>
          <p:cNvPr id="253" name="Synthetic dataset created to simulate IDS data-sharing scenarios.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9607573" cy="7465789"/>
          </a:xfrm>
          <a:prstGeom prst="rect">
            <a:avLst/>
          </a:prstGeom>
        </p:spPr>
        <p:txBody>
          <a:bodyPr/>
          <a:lstStyle/>
          <a:p>
            <a:r>
              <a:rPr dirty="0"/>
              <a:t>Synthetic dataset created to simulate IDS data-sharing scenarios.</a:t>
            </a:r>
          </a:p>
          <a:p>
            <a:r>
              <a:rPr dirty="0"/>
              <a:t>Inspired by: </a:t>
            </a:r>
          </a:p>
          <a:p>
            <a:pPr lvl="1"/>
            <a:r>
              <a:rPr dirty="0"/>
              <a:t>Otto’s classification of ecosystems stages (Closed, Open, Federated) [2]; </a:t>
            </a:r>
          </a:p>
          <a:p>
            <a:pPr lvl="1"/>
            <a:r>
              <a:rPr dirty="0"/>
              <a:t>Music Rights Clearance case [8]. </a:t>
            </a:r>
          </a:p>
        </p:txBody>
      </p:sp>
      <p:pic>
        <p:nvPicPr>
          <p:cNvPr id="254" name="population-structure.png" descr="population-structu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6148" y="3891998"/>
            <a:ext cx="11950701" cy="8178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PARQL queries result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SPARQL queries results</a:t>
            </a:r>
          </a:p>
        </p:txBody>
      </p:sp>
      <p:sp>
        <p:nvSpPr>
          <p:cNvPr id="257" name="Ontology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Ontology Validation</a:t>
            </a:r>
          </a:p>
        </p:txBody>
      </p:sp>
      <p:sp>
        <p:nvSpPr>
          <p:cNvPr id="258" name="CQ1: Who are the sovereign owners of their data?"/>
          <p:cNvSpPr txBox="1">
            <a:spLocks noGrp="1"/>
          </p:cNvSpPr>
          <p:nvPr>
            <p:ph type="body" sz="quarter" idx="1"/>
          </p:nvPr>
        </p:nvSpPr>
        <p:spPr>
          <a:xfrm>
            <a:off x="1206500" y="4248504"/>
            <a:ext cx="21971000" cy="1003301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b="1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t>CQ1: Who are the sovereign owners of their data?</a:t>
            </a:r>
          </a:p>
        </p:txBody>
      </p:sp>
      <p:pic>
        <p:nvPicPr>
          <p:cNvPr id="259" name="result-sq-1.PNG" descr="result-sq-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1931" y="5294708"/>
            <a:ext cx="11000138" cy="1525568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CQ2: Who are the legitimate participants in the IDS?"/>
          <p:cNvSpPr txBox="1"/>
          <p:nvPr/>
        </p:nvSpPr>
        <p:spPr>
          <a:xfrm>
            <a:off x="1206500" y="7536393"/>
            <a:ext cx="21971000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ctr">
              <a:defRPr b="1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t>CQ2: Who are the legitimate participants in the IDS?</a:t>
            </a:r>
          </a:p>
        </p:txBody>
      </p:sp>
      <p:pic>
        <p:nvPicPr>
          <p:cNvPr id="261" name="result-sq-2.PNG" descr="result-sq-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399" y="8787584"/>
            <a:ext cx="10361202" cy="37814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What will we see?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en-US" dirty="0"/>
              <a:t>In this presentation</a:t>
            </a:r>
            <a:endParaRPr dirty="0"/>
          </a:p>
        </p:txBody>
      </p:sp>
      <p:sp>
        <p:nvSpPr>
          <p:cNvPr id="181" name="Summa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Summary</a:t>
            </a:r>
          </a:p>
        </p:txBody>
      </p:sp>
      <p:sp>
        <p:nvSpPr>
          <p:cNvPr id="182" name="Introduction: International Data Spaces, their problems and proposed solution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Introduction:</a:t>
            </a:r>
            <a:r>
              <a:rPr dirty="0"/>
              <a:t> International Data Spaces, their problems and proposed solution;</a:t>
            </a:r>
          </a:p>
          <a:p>
            <a:pPr marL="742950" indent="-742950">
              <a:buFont typeface="+mj-lt"/>
              <a:buAutoNum type="arabicPeriod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Research Methodologies:</a:t>
            </a:r>
            <a:r>
              <a:rPr dirty="0"/>
              <a:t> Design Science &amp; </a:t>
            </a:r>
            <a:r>
              <a:rPr dirty="0" err="1"/>
              <a:t>SABiO</a:t>
            </a:r>
            <a:r>
              <a:rPr dirty="0"/>
              <a:t> &amp; </a:t>
            </a:r>
            <a:r>
              <a:rPr dirty="0" err="1"/>
              <a:t>OntoUML</a:t>
            </a:r>
            <a:r>
              <a:rPr dirty="0"/>
              <a:t>;</a:t>
            </a:r>
          </a:p>
          <a:p>
            <a:pPr marL="742950" indent="-742950">
              <a:buFont typeface="+mj-lt"/>
              <a:buAutoNum type="arabicPeriod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Ontology Design:</a:t>
            </a:r>
            <a:r>
              <a:rPr dirty="0"/>
              <a:t> Conceptual models;</a:t>
            </a:r>
          </a:p>
          <a:p>
            <a:pPr marL="742950" indent="-742950">
              <a:buFont typeface="+mj-lt"/>
              <a:buAutoNum type="arabicPeriod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Ontology Validation:</a:t>
            </a:r>
            <a:r>
              <a:rPr dirty="0"/>
              <a:t> Verification and Usage Demonstration;</a:t>
            </a:r>
          </a:p>
          <a:p>
            <a:pPr marL="742950" indent="-742950">
              <a:buFont typeface="+mj-lt"/>
              <a:buAutoNum type="arabicPeriod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Related Work:</a:t>
            </a:r>
            <a:r>
              <a:rPr dirty="0"/>
              <a:t> Comparison between existing solutions;</a:t>
            </a:r>
            <a:endParaRPr lang="en-US" dirty="0"/>
          </a:p>
          <a:p>
            <a:pPr marL="742950" indent="-742950">
              <a:buFont typeface="+mj-lt"/>
              <a:buAutoNum type="arabicPeriod"/>
            </a:pPr>
            <a:r>
              <a:rPr lang="en-US" b="1" dirty="0">
                <a:latin typeface="Graphik"/>
                <a:ea typeface="Graphik"/>
                <a:cs typeface="Graphik"/>
                <a:sym typeface="Graphik"/>
              </a:rPr>
              <a:t>Conclusion:</a:t>
            </a:r>
            <a:r>
              <a:rPr lang="en-US" dirty="0"/>
              <a:t> Lessons learned, limitations and future work.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PARQL queries result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SPARQL queries results</a:t>
            </a:r>
          </a:p>
        </p:txBody>
      </p:sp>
      <p:sp>
        <p:nvSpPr>
          <p:cNvPr id="264" name="Ontology 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Ontology Validation</a:t>
            </a:r>
          </a:p>
        </p:txBody>
      </p:sp>
      <p:sp>
        <p:nvSpPr>
          <p:cNvPr id="265" name="CQ3: What are the data offers made of?"/>
          <p:cNvSpPr txBox="1">
            <a:spLocks noGrp="1"/>
          </p:cNvSpPr>
          <p:nvPr>
            <p:ph type="body" sz="quarter" idx="1"/>
          </p:nvPr>
        </p:nvSpPr>
        <p:spPr>
          <a:xfrm>
            <a:off x="1206500" y="4502504"/>
            <a:ext cx="21971000" cy="1003301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b="1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t>CQ3: What are the data offers made of?</a:t>
            </a:r>
          </a:p>
        </p:txBody>
      </p:sp>
      <p:sp>
        <p:nvSpPr>
          <p:cNvPr id="266" name="CQ4: Who participates in economic sharing agreements?"/>
          <p:cNvSpPr txBox="1"/>
          <p:nvPr/>
        </p:nvSpPr>
        <p:spPr>
          <a:xfrm>
            <a:off x="1206500" y="8590590"/>
            <a:ext cx="21971000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ctr">
              <a:defRPr b="1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t>CQ4: Who participates in economic sharing agreements?</a:t>
            </a:r>
          </a:p>
        </p:txBody>
      </p:sp>
      <p:pic>
        <p:nvPicPr>
          <p:cNvPr id="267" name="result-sq-3.PNG" descr="result-sq-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822" y="5563115"/>
            <a:ext cx="12826356" cy="21572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result-sq-4.PNG" descr="result-sq-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0528" y="9673876"/>
            <a:ext cx="13282944" cy="21572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losest approches to Soberana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en-US" dirty="0"/>
              <a:t>Similar approaches</a:t>
            </a:r>
            <a:endParaRPr dirty="0"/>
          </a:p>
        </p:txBody>
      </p:sp>
      <p:sp>
        <p:nvSpPr>
          <p:cNvPr id="271" name="Related Wor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Related Work</a:t>
            </a:r>
          </a:p>
        </p:txBody>
      </p:sp>
      <p:graphicFrame>
        <p:nvGraphicFramePr>
          <p:cNvPr id="272" name="Table 1"/>
          <p:cNvGraphicFramePr/>
          <p:nvPr>
            <p:extLst>
              <p:ext uri="{D42A27DB-BD31-4B8C-83A1-F6EECF244321}">
                <p14:modId xmlns:p14="http://schemas.microsoft.com/office/powerpoint/2010/main" val="4228141088"/>
              </p:ext>
            </p:extLst>
          </p:nvPr>
        </p:nvGraphicFramePr>
        <p:xfrm>
          <a:off x="1399822" y="3894667"/>
          <a:ext cx="21584355" cy="7153298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39697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26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877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99067">
                <a:tc>
                  <a:txBody>
                    <a:bodyPr/>
                    <a:lstStyle/>
                    <a:p>
                      <a:pPr algn="ctr" defTabSz="914400">
                        <a:defRPr sz="1800" b="0"/>
                      </a:pPr>
                      <a:r>
                        <a:rPr sz="3200" b="1">
                          <a:sym typeface="Graphik Semibold"/>
                        </a:rPr>
                        <a:t>Work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 b="0"/>
                      </a:pPr>
                      <a:r>
                        <a:rPr sz="3200" b="1" dirty="0">
                          <a:sym typeface="Graphik Semibold"/>
                        </a:rPr>
                        <a:t>Description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 b="0"/>
                      </a:pPr>
                      <a:r>
                        <a:rPr sz="3200" b="1" dirty="0">
                          <a:sym typeface="Graphik Semibold"/>
                        </a:rPr>
                        <a:t>Soberana Complements by…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9591">
                <a:tc>
                  <a:txBody>
                    <a:bodyPr/>
                    <a:lstStyle/>
                    <a:p>
                      <a:pPr algn="ctr" defTabSz="914400">
                        <a:defRPr sz="3200" b="0">
                          <a:sym typeface="Graphik Semibold"/>
                        </a:defRPr>
                      </a:pPr>
                      <a:r>
                        <a:t>Krotova </a:t>
                      </a:r>
                      <a:r>
                        <a:rPr b="1" i="1">
                          <a:latin typeface="Graphik"/>
                          <a:ea typeface="Graphik"/>
                          <a:cs typeface="Graphik"/>
                          <a:sym typeface="Graphik"/>
                        </a:rPr>
                        <a:t>et al</a:t>
                      </a:r>
                      <a:r>
                        <a:t>. [9]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3200" dirty="0"/>
                        <a:t>Economic analysis of open data sharing in Europe; They have found that data disclosure is driven by economic motivation and clear agreements</a:t>
                      </a:r>
                      <a:r>
                        <a:rPr lang="en-US" sz="3200" dirty="0"/>
                        <a:t>; </a:t>
                      </a:r>
                      <a:r>
                        <a:rPr lang="en-US" sz="3200" dirty="0">
                          <a:solidFill>
                            <a:srgbClr val="C00000"/>
                          </a:solidFill>
                        </a:rPr>
                        <a:t>No ontology</a:t>
                      </a:r>
                      <a:r>
                        <a:rPr sz="3200" dirty="0"/>
                        <a:t>.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3200" dirty="0"/>
                        <a:t>Formalizing these conditions into </a:t>
                      </a:r>
                      <a:r>
                        <a:rPr lang="en-US" sz="3200" dirty="0">
                          <a:solidFill>
                            <a:srgbClr val="00B050"/>
                          </a:solidFill>
                        </a:rPr>
                        <a:t>ontology-driven </a:t>
                      </a:r>
                      <a:r>
                        <a:rPr sz="3200" dirty="0">
                          <a:solidFill>
                            <a:srgbClr val="00B050"/>
                          </a:solidFill>
                        </a:rPr>
                        <a:t>business models</a:t>
                      </a:r>
                      <a:r>
                        <a:rPr sz="3200" dirty="0"/>
                        <a:t>.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44595">
                <a:tc>
                  <a:txBody>
                    <a:bodyPr/>
                    <a:lstStyle/>
                    <a:p>
                      <a:pPr algn="ctr" defTabSz="914400">
                        <a:defRPr sz="3200" b="0">
                          <a:sym typeface="Graphik Semibold"/>
                        </a:defRPr>
                      </a:pPr>
                      <a:r>
                        <a:t>Bader </a:t>
                      </a:r>
                      <a:r>
                        <a:rPr b="1" i="1">
                          <a:latin typeface="Graphik"/>
                          <a:ea typeface="Graphik"/>
                          <a:cs typeface="Graphik"/>
                          <a:sym typeface="Graphik"/>
                        </a:rPr>
                        <a:t>et al</a:t>
                      </a:r>
                      <a:r>
                        <a:t>. [10]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3200" dirty="0"/>
                        <a:t>Umbrella ontology for IDS (focus: technical and pragmatic)</a:t>
                      </a:r>
                      <a:r>
                        <a:rPr lang="en-US" sz="3200" dirty="0"/>
                        <a:t>; Reuses existing standards and offers a solid technical vocabulary</a:t>
                      </a:r>
                      <a:r>
                        <a:rPr lang="nl-NL" sz="3200" dirty="0"/>
                        <a:t>;</a:t>
                      </a:r>
                      <a:r>
                        <a:rPr sz="3200" dirty="0"/>
                        <a:t> Covers roles, connectors, certification, policies; </a:t>
                      </a:r>
                      <a:r>
                        <a:rPr sz="3200" dirty="0">
                          <a:solidFill>
                            <a:srgbClr val="C00000"/>
                          </a:solidFill>
                        </a:rPr>
                        <a:t>Lacks organizational and economic modeling of agreements.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3200" dirty="0">
                          <a:solidFill>
                            <a:srgbClr val="00B050"/>
                          </a:solidFill>
                        </a:rPr>
                        <a:t>Adding semantic expressiveness</a:t>
                      </a:r>
                      <a:r>
                        <a:rPr lang="en-US" sz="3200" dirty="0"/>
                        <a:t> through UFO and </a:t>
                      </a:r>
                      <a:r>
                        <a:rPr lang="en-US" sz="3200" dirty="0" err="1"/>
                        <a:t>SABiO</a:t>
                      </a:r>
                      <a:r>
                        <a:rPr lang="en-US" sz="3200" dirty="0"/>
                        <a:t> methodology</a:t>
                      </a:r>
                      <a:r>
                        <a:rPr sz="3200" dirty="0"/>
                        <a:t> for roles, commitments, and agreement dynamics.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12520">
                <a:tc>
                  <a:txBody>
                    <a:bodyPr/>
                    <a:lstStyle/>
                    <a:p>
                      <a:pPr algn="ctr" defTabSz="914400">
                        <a:defRPr sz="1800" b="0"/>
                      </a:pPr>
                      <a:r>
                        <a:rPr sz="3200">
                          <a:sym typeface="Graphik Semibold"/>
                        </a:rPr>
                        <a:t>Gort [11]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3200" dirty="0"/>
                        <a:t>Maturity model for IDS adoption; Evaluates maturity levels, costs, adoption paths; </a:t>
                      </a:r>
                      <a:r>
                        <a:rPr sz="3200" dirty="0">
                          <a:solidFill>
                            <a:srgbClr val="C00000"/>
                          </a:solidFill>
                        </a:rPr>
                        <a:t>Focuses on a single company, not the ecosystems</a:t>
                      </a:r>
                      <a:r>
                        <a:rPr sz="3200" dirty="0"/>
                        <a:t>.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3200" dirty="0"/>
                        <a:t>Providing a business modeling perspective; Captures </a:t>
                      </a:r>
                      <a:r>
                        <a:rPr sz="3200" dirty="0">
                          <a:solidFill>
                            <a:srgbClr val="00B050"/>
                          </a:solidFill>
                        </a:rPr>
                        <a:t>economic interactions across multiple participants</a:t>
                      </a:r>
                      <a:r>
                        <a:rPr sz="3200" dirty="0"/>
                        <a:t>.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onclu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Conclusion</a:t>
            </a:r>
          </a:p>
        </p:txBody>
      </p:sp>
      <p:sp>
        <p:nvSpPr>
          <p:cNvPr id="275" name="Contribution: Soberana ontology models data-sharing agreements in IDS; and provides a structured, semantic framework for secure and sovereign data exchange.…"/>
          <p:cNvSpPr txBox="1">
            <a:spLocks noGrp="1"/>
          </p:cNvSpPr>
          <p:nvPr>
            <p:ph type="body" idx="1"/>
          </p:nvPr>
        </p:nvSpPr>
        <p:spPr>
          <a:xfrm>
            <a:off x="1206500" y="2548887"/>
            <a:ext cx="21971000" cy="9955629"/>
          </a:xfrm>
          <a:prstGeom prst="rect">
            <a:avLst/>
          </a:prstGeom>
        </p:spPr>
        <p:txBody>
          <a:bodyPr/>
          <a:lstStyle/>
          <a:p>
            <a:pPr marL="438911" indent="-438911" defTabSz="341375">
              <a:spcBef>
                <a:spcPts val="4500"/>
              </a:spcBef>
              <a:defRPr sz="3839" b="1">
                <a:latin typeface="Graphik"/>
                <a:ea typeface="Graphik"/>
                <a:cs typeface="Graphik"/>
                <a:sym typeface="Graphik"/>
              </a:defRPr>
            </a:pPr>
            <a:r>
              <a:rPr dirty="0"/>
              <a:t>Contribution: </a:t>
            </a:r>
            <a:r>
              <a:rPr b="0" dirty="0">
                <a:latin typeface="Graphik Light"/>
                <a:ea typeface="Graphik Light"/>
                <a:cs typeface="Graphik Light"/>
                <a:sym typeface="Graphik Light"/>
              </a:rPr>
              <a:t>Soberana ontology models </a:t>
            </a:r>
            <a:r>
              <a:rPr dirty="0"/>
              <a:t>data-sharing agreements</a:t>
            </a:r>
            <a:r>
              <a:rPr b="0" dirty="0">
                <a:latin typeface="Graphik Light"/>
                <a:ea typeface="Graphik Light"/>
                <a:cs typeface="Graphik Light"/>
                <a:sym typeface="Graphik Light"/>
              </a:rPr>
              <a:t> in IDS; and provides a </a:t>
            </a:r>
            <a:r>
              <a:rPr dirty="0"/>
              <a:t>structured, semantic framework</a:t>
            </a:r>
            <a:r>
              <a:rPr b="0" dirty="0">
                <a:latin typeface="Graphik Light"/>
                <a:ea typeface="Graphik Light"/>
                <a:cs typeface="Graphik Light"/>
                <a:sym typeface="Graphik Light"/>
              </a:rPr>
              <a:t> for secure and sovereign data exchange.</a:t>
            </a:r>
          </a:p>
          <a:p>
            <a:pPr marL="438911" indent="-438911" defTabSz="341375">
              <a:spcBef>
                <a:spcPts val="4500"/>
              </a:spcBef>
              <a:defRPr sz="3839" b="1">
                <a:latin typeface="Graphik"/>
                <a:ea typeface="Graphik"/>
                <a:cs typeface="Graphik"/>
                <a:sym typeface="Graphik"/>
              </a:defRPr>
            </a:pPr>
            <a:r>
              <a:rPr dirty="0"/>
              <a:t>Research Questions:</a:t>
            </a:r>
          </a:p>
          <a:p>
            <a:pPr marL="877823" lvl="1" indent="-438911" defTabSz="341375">
              <a:spcBef>
                <a:spcPts val="4500"/>
              </a:spcBef>
              <a:defRPr sz="3839" b="1">
                <a:latin typeface="Graphik"/>
                <a:ea typeface="Graphik"/>
                <a:cs typeface="Graphik"/>
                <a:sym typeface="Graphik"/>
              </a:defRPr>
            </a:pPr>
            <a:r>
              <a:rPr dirty="0"/>
              <a:t>How do data-sharing agreements occur in IDS? </a:t>
            </a:r>
            <a:r>
              <a:rPr b="0" dirty="0">
                <a:latin typeface="Graphik Light"/>
                <a:ea typeface="Graphik Light"/>
                <a:cs typeface="Graphik Light"/>
                <a:sym typeface="Graphik Light"/>
              </a:rPr>
              <a:t>Answered via literature review;</a:t>
            </a:r>
          </a:p>
          <a:p>
            <a:pPr marL="877823" lvl="1" indent="-438911" defTabSz="341375">
              <a:spcBef>
                <a:spcPts val="4500"/>
              </a:spcBef>
              <a:defRPr sz="3839" b="1">
                <a:latin typeface="Graphik"/>
                <a:ea typeface="Graphik"/>
                <a:cs typeface="Graphik"/>
                <a:sym typeface="Graphik"/>
              </a:defRPr>
            </a:pPr>
            <a:r>
              <a:rPr dirty="0"/>
              <a:t>How to model these agreements? </a:t>
            </a:r>
            <a:r>
              <a:rPr b="0" dirty="0">
                <a:latin typeface="Graphik Light"/>
                <a:ea typeface="Graphik Light"/>
                <a:cs typeface="Graphik Light"/>
                <a:sym typeface="Graphik Light"/>
              </a:rPr>
              <a:t>With Soberana ontology;</a:t>
            </a:r>
          </a:p>
          <a:p>
            <a:pPr marL="877823" lvl="1" indent="-438911" defTabSz="341375">
              <a:spcBef>
                <a:spcPts val="4500"/>
              </a:spcBef>
              <a:defRPr sz="3839" b="1">
                <a:latin typeface="Graphik"/>
                <a:ea typeface="Graphik"/>
                <a:cs typeface="Graphik"/>
                <a:sym typeface="Graphik"/>
              </a:defRPr>
            </a:pPr>
            <a:r>
              <a:rPr dirty="0"/>
              <a:t>Are these models useful? </a:t>
            </a:r>
            <a:r>
              <a:rPr b="0" dirty="0">
                <a:latin typeface="Graphik Light"/>
                <a:ea typeface="Graphik Light"/>
                <a:cs typeface="Graphik Light"/>
                <a:sym typeface="Graphik Light"/>
              </a:rPr>
              <a:t>Partially shown via synthetic dataset.</a:t>
            </a:r>
          </a:p>
          <a:p>
            <a:pPr marL="438911" indent="-438911" defTabSz="341375">
              <a:spcBef>
                <a:spcPts val="4500"/>
              </a:spcBef>
              <a:defRPr sz="3839" b="1">
                <a:latin typeface="Graphik"/>
                <a:ea typeface="Graphik"/>
                <a:cs typeface="Graphik"/>
                <a:sym typeface="Graphik"/>
              </a:defRPr>
            </a:pPr>
            <a:r>
              <a:rPr dirty="0"/>
              <a:t>Limitations: </a:t>
            </a:r>
            <a:r>
              <a:rPr b="0" dirty="0">
                <a:latin typeface="Graphik Light"/>
                <a:ea typeface="Graphik Light"/>
                <a:cs typeface="Graphik Light"/>
                <a:sym typeface="Graphik Light"/>
              </a:rPr>
              <a:t>Validation only with synthetic data and tools inconsistencies founded (like </a:t>
            </a:r>
            <a:r>
              <a:rPr b="0" dirty="0" err="1">
                <a:latin typeface="Graphik Light"/>
                <a:ea typeface="Graphik Light"/>
                <a:cs typeface="Graphik Light"/>
                <a:sym typeface="Graphik Light"/>
              </a:rPr>
              <a:t>OntoUML</a:t>
            </a:r>
            <a:r>
              <a:rPr b="0" dirty="0">
                <a:latin typeface="Graphik Light"/>
                <a:ea typeface="Graphik Light"/>
                <a:cs typeface="Graphik Light"/>
                <a:sym typeface="Graphik Light"/>
              </a:rPr>
              <a:t> plugin gaps and unclear stereotypes);</a:t>
            </a:r>
          </a:p>
          <a:p>
            <a:pPr marL="438911" indent="-438911" defTabSz="341375">
              <a:spcBef>
                <a:spcPts val="4500"/>
              </a:spcBef>
              <a:defRPr sz="3839" b="1">
                <a:latin typeface="Graphik"/>
                <a:ea typeface="Graphik"/>
                <a:cs typeface="Graphik"/>
                <a:sym typeface="Graphik"/>
              </a:defRPr>
            </a:pPr>
            <a:r>
              <a:rPr dirty="0"/>
              <a:t>Future Work: </a:t>
            </a:r>
            <a:r>
              <a:rPr b="0" dirty="0">
                <a:latin typeface="Graphik Light"/>
                <a:ea typeface="Graphik Light"/>
                <a:cs typeface="Graphik Light"/>
                <a:sym typeface="Graphik Light"/>
              </a:rPr>
              <a:t>A real world case study validation; Graphical tool for ontology management; Expansion with new concepts and other ontologies; Refinement via expert input.</a:t>
            </a:r>
          </a:p>
        </p:txBody>
      </p:sp>
      <p:pic>
        <p:nvPicPr>
          <p:cNvPr id="2" name="Picture 2" descr="Seven Strategies for Handling Difficult Questions - What to Say When You  Don't Know the Answer - ProEdge Skills, Inc.">
            <a:extLst>
              <a:ext uri="{FF2B5EF4-FFF2-40B4-BE49-F238E27FC236}">
                <a16:creationId xmlns:a16="http://schemas.microsoft.com/office/drawing/2014/main" id="{8646B636-FDC2-5A5D-A9B3-BEA277CA6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7176" y="523373"/>
            <a:ext cx="2937845" cy="183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Grazie Thank You Italian Word Cloud Background Different Languages — Stock Vector">
            <a:extLst>
              <a:ext uri="{FF2B5EF4-FFF2-40B4-BE49-F238E27FC236}">
                <a16:creationId xmlns:a16="http://schemas.microsoft.com/office/drawing/2014/main" id="{A46D94A4-551C-A4AD-2B71-D938F1923F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2" t="4366" b="11748"/>
          <a:stretch>
            <a:fillRect/>
          </a:stretch>
        </p:blipFill>
        <p:spPr bwMode="auto">
          <a:xfrm>
            <a:off x="12611100" y="293723"/>
            <a:ext cx="3098708" cy="219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Referen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References</a:t>
            </a:r>
          </a:p>
        </p:txBody>
      </p:sp>
      <p:sp>
        <p:nvSpPr>
          <p:cNvPr id="278" name="[1] European Commission . The European Data Market Monitoring Tool: Key Facts &amp; Figures, First Policy Conclusions, Data Landscape and Quantified Stories. Directorate General for Communications Networks, Content and Technology; 2020.…"/>
          <p:cNvSpPr txBox="1">
            <a:spLocks noGrp="1"/>
          </p:cNvSpPr>
          <p:nvPr>
            <p:ph type="body" idx="1"/>
          </p:nvPr>
        </p:nvSpPr>
        <p:spPr>
          <a:xfrm>
            <a:off x="1206500" y="2543044"/>
            <a:ext cx="21971000" cy="9961472"/>
          </a:xfrm>
          <a:prstGeom prst="rect">
            <a:avLst/>
          </a:prstGeom>
        </p:spPr>
        <p:txBody>
          <a:bodyPr/>
          <a:lstStyle/>
          <a:p>
            <a:pPr marL="0" indent="0" algn="just" defTabSz="209803">
              <a:spcBef>
                <a:spcPts val="2700"/>
              </a:spcBef>
              <a:buSzTx/>
              <a:buNone/>
              <a:defRPr sz="235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[1]</a:t>
            </a:r>
            <a:r>
              <a:rPr dirty="0"/>
              <a:t> European Commission . The European Data Market Monitoring Tool: Key Facts &amp; Figures, First Policy Conclusions, Data Landscape and Quantified Stories. Directorate General for Communications Networks, Content and Technology; 2020.</a:t>
            </a:r>
          </a:p>
          <a:p>
            <a:pPr marL="0" indent="0" algn="just" defTabSz="209803">
              <a:spcBef>
                <a:spcPts val="2700"/>
              </a:spcBef>
              <a:buSzTx/>
              <a:buNone/>
              <a:defRPr sz="235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[2]</a:t>
            </a:r>
            <a:r>
              <a:rPr dirty="0"/>
              <a:t> Otto B. The Evolution of Data Spaces. In: Otto B, </a:t>
            </a:r>
            <a:r>
              <a:rPr dirty="0" err="1"/>
              <a:t>Hompel</a:t>
            </a:r>
            <a:r>
              <a:rPr dirty="0"/>
              <a:t> Mt, Wrobel S, editors. Designing Data Spaces: The Ecosystem Approach to Competitive Advantage. Springer; 2022. p. 3-16.</a:t>
            </a:r>
          </a:p>
          <a:p>
            <a:pPr marL="0" indent="0" algn="just" defTabSz="209803">
              <a:spcBef>
                <a:spcPts val="2700"/>
              </a:spcBef>
              <a:buSzTx/>
              <a:buNone/>
              <a:defRPr sz="235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[3]</a:t>
            </a:r>
            <a:r>
              <a:rPr dirty="0"/>
              <a:t> Jarke M, Otto B, Ram S. Data Sovereignty and Data Space Ecosystems. Business &amp; Information Systems Engineering. 2019;61:549-50.</a:t>
            </a:r>
          </a:p>
          <a:p>
            <a:pPr marL="0" indent="0" algn="just" defTabSz="209803">
              <a:spcBef>
                <a:spcPts val="2700"/>
              </a:spcBef>
              <a:buSzTx/>
              <a:buNone/>
              <a:defRPr sz="235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[4]</a:t>
            </a:r>
            <a:r>
              <a:rPr dirty="0"/>
              <a:t> Nagel L, </a:t>
            </a:r>
            <a:r>
              <a:rPr dirty="0" err="1"/>
              <a:t>Lycklama</a:t>
            </a:r>
            <a:r>
              <a:rPr dirty="0"/>
              <a:t> D. How to Build, Run, and Govern Data Spaces. In: Otto B, </a:t>
            </a:r>
            <a:r>
              <a:rPr dirty="0" err="1"/>
              <a:t>Hompel</a:t>
            </a:r>
            <a:r>
              <a:rPr dirty="0"/>
              <a:t> Mt, Wrobel S, editors. Designing Data Spaces: The Ecosystem Approach to Competitive Advantage. Springer; 2022. p. 17-28.</a:t>
            </a:r>
          </a:p>
          <a:p>
            <a:pPr marL="0" indent="0" algn="just" defTabSz="209803">
              <a:spcBef>
                <a:spcPts val="2700"/>
              </a:spcBef>
              <a:buSzTx/>
              <a:buNone/>
              <a:defRPr sz="235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[5]</a:t>
            </a:r>
            <a:r>
              <a:rPr dirty="0"/>
              <a:t> Wieringa R. Design science methodology for information systems and software engineering. Springer; 2014.</a:t>
            </a:r>
          </a:p>
          <a:p>
            <a:pPr marL="0" indent="0" algn="just" defTabSz="209803">
              <a:spcBef>
                <a:spcPts val="2700"/>
              </a:spcBef>
              <a:buSzTx/>
              <a:buNone/>
              <a:defRPr sz="235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[6]</a:t>
            </a:r>
            <a:r>
              <a:rPr dirty="0"/>
              <a:t> Falbo RA. </a:t>
            </a:r>
            <a:r>
              <a:rPr dirty="0" err="1"/>
              <a:t>SABiO</a:t>
            </a:r>
            <a:r>
              <a:rPr dirty="0"/>
              <a:t>: Systematic Approach for Building Ontologies. In: </a:t>
            </a:r>
            <a:r>
              <a:rPr dirty="0" err="1"/>
              <a:t>Onto.Com</a:t>
            </a:r>
            <a:r>
              <a:rPr dirty="0"/>
              <a:t>/ODISE@FOIS. vol. 1301; 2014.</a:t>
            </a:r>
          </a:p>
          <a:p>
            <a:pPr marL="0" indent="0" algn="just" defTabSz="209803">
              <a:spcBef>
                <a:spcPts val="2700"/>
              </a:spcBef>
              <a:buSzTx/>
              <a:buNone/>
              <a:defRPr sz="235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[7] </a:t>
            </a:r>
            <a:r>
              <a:rPr dirty="0"/>
              <a:t>Suárez-Figueroa MC, </a:t>
            </a:r>
            <a:r>
              <a:rPr dirty="0" err="1"/>
              <a:t>G´omez-P´erez</a:t>
            </a:r>
            <a:r>
              <a:rPr dirty="0"/>
              <a:t> A, </a:t>
            </a:r>
            <a:r>
              <a:rPr dirty="0" err="1"/>
              <a:t>Villaz´on</a:t>
            </a:r>
            <a:r>
              <a:rPr dirty="0"/>
              <a:t>-Terrazas B. How to write and use the ontology requirements specification document. In: On the Move to Meaningful Internet Systems: OTM 2009. Springer Berlin Heidelberg; 2009. p. 966-82.</a:t>
            </a:r>
          </a:p>
          <a:p>
            <a:pPr marL="0" indent="0" algn="just" defTabSz="209803">
              <a:spcBef>
                <a:spcPts val="2700"/>
              </a:spcBef>
              <a:buSzTx/>
              <a:buNone/>
              <a:defRPr sz="235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[8]</a:t>
            </a:r>
            <a:r>
              <a:rPr dirty="0"/>
              <a:t> </a:t>
            </a:r>
            <a:r>
              <a:rPr dirty="0" err="1"/>
              <a:t>Pedrinaci</a:t>
            </a:r>
            <a:r>
              <a:rPr dirty="0"/>
              <a:t> C, et al. Music Rights Clearance Business Analysis and Delivery. In: E-Commerce and Web Technologies; 2005. p. 198-207</a:t>
            </a:r>
          </a:p>
          <a:p>
            <a:pPr marL="0" indent="0" algn="just" defTabSz="209803">
              <a:spcBef>
                <a:spcPts val="2700"/>
              </a:spcBef>
              <a:buSzTx/>
              <a:buNone/>
              <a:defRPr sz="235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[9]</a:t>
            </a:r>
            <a:r>
              <a:rPr dirty="0"/>
              <a:t> Krotova A, Mertens A, </a:t>
            </a:r>
            <a:r>
              <a:rPr dirty="0" err="1"/>
              <a:t>Scheufen</a:t>
            </a:r>
            <a:r>
              <a:rPr dirty="0"/>
              <a:t> M. Open Data and Data Sharing: An Economic Analysis. IW-Policy Paper; 2020.</a:t>
            </a:r>
          </a:p>
          <a:p>
            <a:pPr marL="0" indent="0" algn="just" defTabSz="209803">
              <a:spcBef>
                <a:spcPts val="2700"/>
              </a:spcBef>
              <a:buSzTx/>
              <a:buNone/>
              <a:defRPr sz="235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[10] </a:t>
            </a:r>
            <a:r>
              <a:rPr dirty="0"/>
              <a:t>Bader S, et al. The international data spaces information model–an ontology for sovereign exchange of digital content. In: International Semantic Web Conference. Cham: Springer International Publishing; 2020. p. 176-92.</a:t>
            </a:r>
          </a:p>
          <a:p>
            <a:pPr marL="0" indent="0" algn="just" defTabSz="209803">
              <a:spcBef>
                <a:spcPts val="2700"/>
              </a:spcBef>
              <a:buSzTx/>
              <a:buNone/>
              <a:defRPr sz="235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[11]</a:t>
            </a:r>
            <a:r>
              <a:rPr dirty="0"/>
              <a:t> Gort E. Developing a Maturity Model Based Approach Supporting the Decision to Adopt International Data Spaces. University of Twente; 2021.</a:t>
            </a:r>
          </a:p>
        </p:txBody>
      </p:sp>
      <p:pic>
        <p:nvPicPr>
          <p:cNvPr id="2" name="Picture 2" descr="Seven Strategies for Handling Difficult Questions - What to Say When You  Don't Know the Answer - ProEdge Skills, Inc.">
            <a:extLst>
              <a:ext uri="{FF2B5EF4-FFF2-40B4-BE49-F238E27FC236}">
                <a16:creationId xmlns:a16="http://schemas.microsoft.com/office/drawing/2014/main" id="{E62C1B20-AC3B-1A01-9895-4B0A4172F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7176" y="523373"/>
            <a:ext cx="2937845" cy="1836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razie Thank You Italian Word Cloud Background Different Languages — Stock Vector">
            <a:extLst>
              <a:ext uri="{FF2B5EF4-FFF2-40B4-BE49-F238E27FC236}">
                <a16:creationId xmlns:a16="http://schemas.microsoft.com/office/drawing/2014/main" id="{BD5ADCD2-0C96-A3A0-9361-4DD6E2772F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2" t="4366" b="11748"/>
          <a:stretch>
            <a:fillRect/>
          </a:stretch>
        </p:blipFill>
        <p:spPr bwMode="auto">
          <a:xfrm>
            <a:off x="12611100" y="293723"/>
            <a:ext cx="3098708" cy="219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CCE017-9D17-F2C1-024A-0EBC813E5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losest approches to Soberana">
            <a:extLst>
              <a:ext uri="{FF2B5EF4-FFF2-40B4-BE49-F238E27FC236}">
                <a16:creationId xmlns:a16="http://schemas.microsoft.com/office/drawing/2014/main" id="{9303CEA9-D823-09E9-C1AB-11DFD549A771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en-US" dirty="0"/>
              <a:t>Similar approaches</a:t>
            </a:r>
            <a:endParaRPr dirty="0"/>
          </a:p>
        </p:txBody>
      </p:sp>
      <p:sp>
        <p:nvSpPr>
          <p:cNvPr id="271" name="Related Work">
            <a:extLst>
              <a:ext uri="{FF2B5EF4-FFF2-40B4-BE49-F238E27FC236}">
                <a16:creationId xmlns:a16="http://schemas.microsoft.com/office/drawing/2014/main" id="{5A17F3C4-88A1-CA6A-A402-2961B8443D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Related Work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576E19-718F-41A5-B22F-C8EB33C844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444" t="13228" r="24722" b="2778"/>
          <a:stretch>
            <a:fillRect/>
          </a:stretch>
        </p:blipFill>
        <p:spPr>
          <a:xfrm>
            <a:off x="7855902" y="510071"/>
            <a:ext cx="16444596" cy="1298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63017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Data Exchange and International Data Spaces (IDS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Data Exchange and International Data Spaces (IDS)</a:t>
            </a:r>
          </a:p>
        </p:txBody>
      </p:sp>
      <p:sp>
        <p:nvSpPr>
          <p:cNvPr id="185" name="Introdu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Introduction</a:t>
            </a:r>
          </a:p>
        </p:txBody>
      </p:sp>
      <p:sp>
        <p:nvSpPr>
          <p:cNvPr id="186" name="Data is a key driver of value creation (data economy estimated at €550 Billions [1]);…"/>
          <p:cNvSpPr txBox="1">
            <a:spLocks noGrp="1"/>
          </p:cNvSpPr>
          <p:nvPr>
            <p:ph type="body" idx="1"/>
          </p:nvPr>
        </p:nvSpPr>
        <p:spPr>
          <a:xfrm>
            <a:off x="1206500" y="4038954"/>
            <a:ext cx="21971000" cy="8256012"/>
          </a:xfrm>
          <a:prstGeom prst="rect">
            <a:avLst/>
          </a:prstGeom>
        </p:spPr>
        <p:txBody>
          <a:bodyPr/>
          <a:lstStyle/>
          <a:p>
            <a:r>
              <a:rPr dirty="0"/>
              <a:t>Data is a key driver of value creation (data economy estimated at €550 Billions [1]);</a:t>
            </a:r>
          </a:p>
          <a:p>
            <a:r>
              <a:rPr dirty="0"/>
              <a:t>Need for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inter-organizational data sharing</a:t>
            </a:r>
            <a:r>
              <a:rPr dirty="0"/>
              <a:t> to form collaborative data ecosystems [2];</a:t>
            </a:r>
          </a:p>
          <a:p>
            <a:r>
              <a:rPr dirty="0"/>
              <a:t>Concern: competitive risk and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loss of control of their data</a:t>
            </a:r>
            <a:r>
              <a:rPr dirty="0"/>
              <a:t> leads to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Data Sovereignty</a:t>
            </a:r>
            <a:r>
              <a:rPr dirty="0"/>
              <a:t> concept [3];</a:t>
            </a:r>
          </a:p>
          <a:p>
            <a:r>
              <a:rPr dirty="0">
                <a:latin typeface="Graphik"/>
                <a:ea typeface="Graphik"/>
                <a:cs typeface="Graphik"/>
                <a:sym typeface="Graphik"/>
              </a:rPr>
              <a:t>IDS</a:t>
            </a:r>
            <a:r>
              <a:rPr lang="en-US" dirty="0">
                <a:latin typeface="Graphik"/>
                <a:ea typeface="Graphik"/>
                <a:cs typeface="Graphik"/>
                <a:sym typeface="Graphik"/>
              </a:rPr>
              <a:t>A</a:t>
            </a:r>
            <a:r>
              <a:rPr dirty="0">
                <a:latin typeface="Graphik"/>
                <a:ea typeface="Graphik"/>
                <a:cs typeface="Graphik"/>
                <a:sym typeface="Graphik"/>
              </a:rPr>
              <a:t> Initiative (2015):</a:t>
            </a:r>
            <a:r>
              <a:rPr dirty="0"/>
              <a:t> </a:t>
            </a:r>
            <a:r>
              <a:rPr sz="4400" b="1" dirty="0"/>
              <a:t>IDS R</a:t>
            </a:r>
            <a:r>
              <a:rPr lang="en-US" sz="4400" b="1" dirty="0"/>
              <a:t>eference </a:t>
            </a:r>
            <a:r>
              <a:rPr sz="4400" b="1" dirty="0"/>
              <a:t>A</a:t>
            </a:r>
            <a:r>
              <a:rPr lang="en-US" sz="4400" b="1" dirty="0"/>
              <a:t>rchitecture </a:t>
            </a:r>
            <a:r>
              <a:rPr sz="4400" b="1" dirty="0"/>
              <a:t>M</a:t>
            </a:r>
            <a:r>
              <a:rPr lang="en-US" sz="4400" b="1" dirty="0"/>
              <a:t>odel (IDS-RAM)</a:t>
            </a:r>
            <a:r>
              <a:rPr dirty="0"/>
              <a:t> for sovereign data sharing.</a:t>
            </a:r>
          </a:p>
        </p:txBody>
      </p:sp>
      <p:pic>
        <p:nvPicPr>
          <p:cNvPr id="187" name="IDSA-logo_3.jpg" descr="IDSA-logo_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961" y="9503606"/>
            <a:ext cx="6375328" cy="1888294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787D31F-525B-5419-74E1-CD80A030D3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938" t="31986" r="16562" b="34375"/>
          <a:stretch>
            <a:fillRect/>
          </a:stretch>
        </p:blipFill>
        <p:spPr>
          <a:xfrm>
            <a:off x="8019851" y="8777184"/>
            <a:ext cx="15546211" cy="464843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814" y="-1270000"/>
            <a:ext cx="24611628" cy="15510452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Author: IDSA"/>
          <p:cNvSpPr txBox="1"/>
          <p:nvPr/>
        </p:nvSpPr>
        <p:spPr>
          <a:xfrm>
            <a:off x="148759" y="12736038"/>
            <a:ext cx="4950073" cy="71814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b="1" dirty="0"/>
              <a:t>IDS-RAM.</a:t>
            </a:r>
            <a:r>
              <a:rPr lang="en-US" dirty="0"/>
              <a:t> </a:t>
            </a:r>
            <a:r>
              <a:rPr dirty="0"/>
              <a:t>Author: IDSA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hallenges and General Research Ques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Challenges and General Research Question</a:t>
            </a:r>
          </a:p>
        </p:txBody>
      </p:sp>
      <p:sp>
        <p:nvSpPr>
          <p:cNvPr id="193" name="Introdu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Introduction</a:t>
            </a:r>
          </a:p>
        </p:txBody>
      </p:sp>
      <p:sp>
        <p:nvSpPr>
          <p:cNvPr id="194" name="Challenges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6908" indent="-406908" defTabSz="316484">
              <a:spcBef>
                <a:spcPts val="4100"/>
              </a:spcBef>
              <a:defRPr sz="3559"/>
            </a:pPr>
            <a:r>
              <a:rPr dirty="0"/>
              <a:t>Challenges:</a:t>
            </a:r>
          </a:p>
          <a:p>
            <a:pPr marL="813816" lvl="1" indent="-406908" defTabSz="316484">
              <a:spcBef>
                <a:spcPts val="4100"/>
              </a:spcBef>
              <a:defRPr sz="3559"/>
            </a:pPr>
            <a:r>
              <a:rPr dirty="0"/>
              <a:t>Design, governance, openness, and funding remain open issues [2];</a:t>
            </a:r>
          </a:p>
          <a:p>
            <a:pPr marL="813816" lvl="1" indent="-406908" defTabSz="316484">
              <a:spcBef>
                <a:spcPts val="4100"/>
              </a:spcBef>
              <a:defRPr sz="3559"/>
            </a:pPr>
            <a:r>
              <a:rPr dirty="0"/>
              <a:t>Network effects: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need to attract more data providers </a:t>
            </a:r>
            <a:r>
              <a:rPr dirty="0"/>
              <a:t>[2];</a:t>
            </a:r>
          </a:p>
          <a:p>
            <a:pPr marL="813816" lvl="1" indent="-406908" defTabSz="316484">
              <a:spcBef>
                <a:spcPts val="4100"/>
              </a:spcBef>
              <a:defRPr sz="3559"/>
            </a:pPr>
            <a:r>
              <a:rPr dirty="0"/>
              <a:t>Lack of clear business models in IDS: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stakeholders struggle to understand relationships</a:t>
            </a:r>
            <a:r>
              <a:rPr dirty="0"/>
              <a:t> and value proposition [4];</a:t>
            </a:r>
          </a:p>
          <a:p>
            <a:pPr marL="406908" indent="-406908" defTabSz="316484">
              <a:spcBef>
                <a:spcPts val="4100"/>
              </a:spcBef>
              <a:defRPr sz="3559" b="1">
                <a:latin typeface="Graphik"/>
                <a:ea typeface="Graphik"/>
                <a:cs typeface="Graphik"/>
                <a:sym typeface="Graphik"/>
              </a:defRPr>
            </a:pPr>
            <a:r>
              <a:rPr b="0" dirty="0">
                <a:latin typeface="Graphik Light"/>
                <a:ea typeface="Graphik Light"/>
                <a:cs typeface="Graphik Light"/>
                <a:sym typeface="Graphik Light"/>
              </a:rPr>
              <a:t>Research Question: </a:t>
            </a:r>
            <a:r>
              <a:rPr lang="en-US" dirty="0"/>
              <a:t>h</a:t>
            </a:r>
            <a:r>
              <a:rPr dirty="0"/>
              <a:t>ow to formalize business models for data-sharing agreements in IDS?</a:t>
            </a:r>
          </a:p>
          <a:p>
            <a:pPr marL="406908" indent="-406908" defTabSz="316484">
              <a:spcBef>
                <a:spcPts val="4100"/>
              </a:spcBef>
              <a:defRPr sz="3559"/>
            </a:pPr>
            <a:r>
              <a:rPr dirty="0"/>
              <a:t>Proposed Solution: </a:t>
            </a:r>
            <a:r>
              <a:rPr lang="en-US" b="1" dirty="0">
                <a:latin typeface="Graphik"/>
                <a:ea typeface="Graphik"/>
                <a:cs typeface="Graphik"/>
                <a:sym typeface="Graphik"/>
              </a:rPr>
              <a:t>o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ntology </a:t>
            </a:r>
            <a:r>
              <a:rPr lang="en-US" b="1" dirty="0">
                <a:latin typeface="Graphik"/>
                <a:ea typeface="Graphik"/>
                <a:cs typeface="Graphik"/>
                <a:sym typeface="Graphik"/>
              </a:rPr>
              <a:t>m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odeling</a:t>
            </a:r>
            <a:r>
              <a:rPr dirty="0"/>
              <a:t> since it structures a </a:t>
            </a:r>
            <a:r>
              <a:rPr b="1" dirty="0"/>
              <a:t>shared vocabulary</a:t>
            </a:r>
            <a:r>
              <a:rPr dirty="0"/>
              <a:t> among stakeholders, it is </a:t>
            </a:r>
            <a:r>
              <a:rPr b="1" dirty="0"/>
              <a:t>machine-processable</a:t>
            </a:r>
            <a:r>
              <a:rPr dirty="0"/>
              <a:t> enabling </a:t>
            </a:r>
            <a:r>
              <a:rPr b="1" dirty="0"/>
              <a:t>reasoning</a:t>
            </a:r>
            <a:r>
              <a:rPr dirty="0"/>
              <a:t> in large-scale data ecosystems, it is modular and scalable.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Design Science Methodology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Design Science</a:t>
            </a:r>
            <a:r>
              <a:rPr lang="en-US" dirty="0"/>
              <a:t> Research</a:t>
            </a:r>
            <a:r>
              <a:rPr dirty="0"/>
              <a:t> Methodology</a:t>
            </a:r>
          </a:p>
        </p:txBody>
      </p:sp>
      <p:sp>
        <p:nvSpPr>
          <p:cNvPr id="197" name="Research Methodolog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Research Methodologies</a:t>
            </a:r>
          </a:p>
        </p:txBody>
      </p:sp>
      <p:sp>
        <p:nvSpPr>
          <p:cNvPr id="198" name="Focus: design and investigation of artifacts in context. The interaction between artifacts and context may lead to a solution [5]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Focus: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design and investigation of artifacts in context</a:t>
            </a:r>
            <a:r>
              <a:rPr dirty="0"/>
              <a:t>. The interaction between artifacts and context may lead to a solution [5].</a:t>
            </a:r>
          </a:p>
          <a:p>
            <a:r>
              <a:rPr dirty="0"/>
              <a:t>General Research Question can be divided into:</a:t>
            </a:r>
          </a:p>
          <a:p>
            <a:pPr lvl="1"/>
            <a:r>
              <a:rPr dirty="0"/>
              <a:t>Conceptual Question (CQ):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How do data-sharing agreements form in IDS?</a:t>
            </a:r>
          </a:p>
          <a:p>
            <a:pPr lvl="1"/>
            <a:r>
              <a:rPr dirty="0"/>
              <a:t>Technical Question (TQ):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How can a formal representation of business models for data-sharing agreements in IDS be designed and implemented?</a:t>
            </a:r>
          </a:p>
          <a:p>
            <a:pPr lvl="1"/>
            <a:r>
              <a:rPr dirty="0"/>
              <a:t>Practical Question (PQ):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Can business models of data-sharing agreements in IDS help organizations decide about entering or investing in it?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Methods for Answering Research Question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Methods for Answering Research Questions</a:t>
            </a:r>
          </a:p>
        </p:txBody>
      </p:sp>
      <p:sp>
        <p:nvSpPr>
          <p:cNvPr id="201" name="Research Methodolog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Research Methodologies</a:t>
            </a:r>
          </a:p>
        </p:txBody>
      </p:sp>
      <p:sp>
        <p:nvSpPr>
          <p:cNvPr id="202" name="CQ"/>
          <p:cNvSpPr/>
          <p:nvPr/>
        </p:nvSpPr>
        <p:spPr>
          <a:xfrm>
            <a:off x="4288925" y="4627536"/>
            <a:ext cx="1270001" cy="1270001"/>
          </a:xfrm>
          <a:prstGeom prst="roundRect">
            <a:avLst>
              <a:gd name="adj" fmla="val 15000"/>
            </a:avLst>
          </a:prstGeom>
          <a:solidFill>
            <a:schemeClr val="accent1">
              <a:satOff val="-9155"/>
              <a:lumOff val="-3267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3200" b="1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t>CQ</a:t>
            </a:r>
          </a:p>
        </p:txBody>
      </p:sp>
      <p:sp>
        <p:nvSpPr>
          <p:cNvPr id="203" name="TQ"/>
          <p:cNvSpPr/>
          <p:nvPr/>
        </p:nvSpPr>
        <p:spPr>
          <a:xfrm>
            <a:off x="4288925" y="6356420"/>
            <a:ext cx="1270001" cy="1270001"/>
          </a:xfrm>
          <a:prstGeom prst="roundRect">
            <a:avLst>
              <a:gd name="adj" fmla="val 15000"/>
            </a:avLst>
          </a:prstGeom>
          <a:solidFill>
            <a:schemeClr val="accent1">
              <a:satOff val="-9155"/>
              <a:lumOff val="-3267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3200" b="1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t>TQ</a:t>
            </a:r>
          </a:p>
        </p:txBody>
      </p:sp>
      <p:sp>
        <p:nvSpPr>
          <p:cNvPr id="204" name="PQ"/>
          <p:cNvSpPr/>
          <p:nvPr/>
        </p:nvSpPr>
        <p:spPr>
          <a:xfrm>
            <a:off x="4288925" y="8085304"/>
            <a:ext cx="1270001" cy="1270001"/>
          </a:xfrm>
          <a:prstGeom prst="roundRect">
            <a:avLst>
              <a:gd name="adj" fmla="val 15000"/>
            </a:avLst>
          </a:prstGeom>
          <a:solidFill>
            <a:schemeClr val="accent1">
              <a:satOff val="-9155"/>
              <a:lumOff val="-3267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3200" b="1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t>PQ</a:t>
            </a:r>
          </a:p>
        </p:txBody>
      </p:sp>
      <p:sp>
        <p:nvSpPr>
          <p:cNvPr id="205" name="IDS RAM &amp; business models"/>
          <p:cNvSpPr/>
          <p:nvPr/>
        </p:nvSpPr>
        <p:spPr>
          <a:xfrm>
            <a:off x="13539576" y="4731249"/>
            <a:ext cx="6555499" cy="1003301"/>
          </a:xfrm>
          <a:prstGeom prst="rect">
            <a:avLst/>
          </a:prstGeom>
          <a:solidFill>
            <a:schemeClr val="accent1">
              <a:satOff val="-9155"/>
              <a:lumOff val="-3267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IDS RAM &amp; business models</a:t>
            </a:r>
          </a:p>
        </p:txBody>
      </p:sp>
      <p:sp>
        <p:nvSpPr>
          <p:cNvPr id="206" name="Ontology Engeering (SABiO)"/>
          <p:cNvSpPr/>
          <p:nvPr/>
        </p:nvSpPr>
        <p:spPr>
          <a:xfrm>
            <a:off x="13539576" y="6489770"/>
            <a:ext cx="6555499" cy="1003301"/>
          </a:xfrm>
          <a:prstGeom prst="rect">
            <a:avLst/>
          </a:prstGeom>
          <a:solidFill>
            <a:schemeClr val="accent1">
              <a:satOff val="-9155"/>
              <a:lumOff val="-3267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Ontology Engeering (SABiO)</a:t>
            </a:r>
          </a:p>
        </p:txBody>
      </p:sp>
      <p:sp>
        <p:nvSpPr>
          <p:cNvPr id="207" name="Modeling IDS ecosystems"/>
          <p:cNvSpPr/>
          <p:nvPr/>
        </p:nvSpPr>
        <p:spPr>
          <a:xfrm>
            <a:off x="13539576" y="8218654"/>
            <a:ext cx="6555499" cy="1003301"/>
          </a:xfrm>
          <a:prstGeom prst="rect">
            <a:avLst/>
          </a:prstGeom>
          <a:solidFill>
            <a:schemeClr val="accent1">
              <a:satOff val="-9155"/>
              <a:lumOff val="-3267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spcBef>
                <a:spcPts val="0"/>
              </a:spcBef>
              <a:defRPr sz="3200">
                <a:solidFill>
                  <a:srgbClr val="FFFFFF"/>
                </a:solidFill>
              </a:defRPr>
            </a:lvl1pPr>
          </a:lstStyle>
          <a:p>
            <a:r>
              <a:t>Modeling IDS ecosystems</a:t>
            </a:r>
          </a:p>
        </p:txBody>
      </p:sp>
      <p:sp>
        <p:nvSpPr>
          <p:cNvPr id="208" name="Line"/>
          <p:cNvSpPr/>
          <p:nvPr/>
        </p:nvSpPr>
        <p:spPr>
          <a:xfrm>
            <a:off x="6518947" y="5262536"/>
            <a:ext cx="6060608" cy="1"/>
          </a:xfrm>
          <a:prstGeom prst="line">
            <a:avLst/>
          </a:prstGeom>
          <a:ln w="63500">
            <a:solidFill>
              <a:schemeClr val="accent1">
                <a:satOff val="-9155"/>
                <a:lumOff val="-3267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09" name="Literature Review"/>
          <p:cNvSpPr txBox="1"/>
          <p:nvPr/>
        </p:nvSpPr>
        <p:spPr>
          <a:xfrm>
            <a:off x="7507344" y="4451118"/>
            <a:ext cx="4083813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Literature Review</a:t>
            </a:r>
          </a:p>
        </p:txBody>
      </p:sp>
      <p:sp>
        <p:nvSpPr>
          <p:cNvPr id="210" name="Line"/>
          <p:cNvSpPr/>
          <p:nvPr/>
        </p:nvSpPr>
        <p:spPr>
          <a:xfrm>
            <a:off x="6518947" y="7006155"/>
            <a:ext cx="6060609" cy="1"/>
          </a:xfrm>
          <a:prstGeom prst="line">
            <a:avLst/>
          </a:prstGeom>
          <a:ln w="63500">
            <a:solidFill>
              <a:schemeClr val="accent1">
                <a:satOff val="-9155"/>
                <a:lumOff val="-3267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1" name="Conceptual Modeling"/>
          <p:cNvSpPr txBox="1"/>
          <p:nvPr/>
        </p:nvSpPr>
        <p:spPr>
          <a:xfrm>
            <a:off x="6988931" y="6194737"/>
            <a:ext cx="5120641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Conceptual Modeling</a:t>
            </a:r>
          </a:p>
        </p:txBody>
      </p:sp>
      <p:sp>
        <p:nvSpPr>
          <p:cNvPr id="212" name="Line"/>
          <p:cNvSpPr/>
          <p:nvPr/>
        </p:nvSpPr>
        <p:spPr>
          <a:xfrm>
            <a:off x="6518947" y="8749773"/>
            <a:ext cx="6060609" cy="1"/>
          </a:xfrm>
          <a:prstGeom prst="line">
            <a:avLst/>
          </a:prstGeom>
          <a:ln w="63500">
            <a:solidFill>
              <a:schemeClr val="accent1">
                <a:satOff val="-9155"/>
                <a:lumOff val="-3267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3" name="Usage Demonstration"/>
          <p:cNvSpPr txBox="1"/>
          <p:nvPr/>
        </p:nvSpPr>
        <p:spPr>
          <a:xfrm>
            <a:off x="6967087" y="7938356"/>
            <a:ext cx="5164329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Usage Demonstration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D13E6B-DD68-A8EE-B879-08A4C4BACD33}"/>
              </a:ext>
            </a:extLst>
          </p:cNvPr>
          <p:cNvSpPr txBox="1"/>
          <p:nvPr/>
        </p:nvSpPr>
        <p:spPr>
          <a:xfrm>
            <a:off x="1206500" y="10451594"/>
            <a:ext cx="22312524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lvl="1">
              <a:spcBef>
                <a:spcPts val="0"/>
              </a:spcBef>
            </a:pPr>
            <a:r>
              <a:rPr lang="en-US" sz="3200" dirty="0"/>
              <a:t>(CQ): </a:t>
            </a:r>
            <a:r>
              <a:rPr lang="en-US" sz="3200" b="1" dirty="0">
                <a:latin typeface="Graphik"/>
                <a:ea typeface="Graphik"/>
                <a:cs typeface="Graphik"/>
                <a:sym typeface="Graphik"/>
              </a:rPr>
              <a:t>How do data-sharing agreements form in IDS?</a:t>
            </a:r>
          </a:p>
          <a:p>
            <a:pPr lvl="1">
              <a:spcBef>
                <a:spcPts val="0"/>
              </a:spcBef>
            </a:pPr>
            <a:r>
              <a:rPr lang="en-US" sz="3200" dirty="0"/>
              <a:t>(TQ): </a:t>
            </a:r>
            <a:r>
              <a:rPr lang="en-US" sz="3200" b="1" dirty="0">
                <a:latin typeface="Graphik"/>
                <a:ea typeface="Graphik"/>
                <a:cs typeface="Graphik"/>
                <a:sym typeface="Graphik"/>
              </a:rPr>
              <a:t>How can a formal representation of business models for data-sharing agreements in IDS be designed and implemented?</a:t>
            </a:r>
          </a:p>
          <a:p>
            <a:pPr lvl="1">
              <a:spcBef>
                <a:spcPts val="0"/>
              </a:spcBef>
            </a:pPr>
            <a:r>
              <a:rPr lang="en-US" sz="3200" dirty="0"/>
              <a:t>(PQ): </a:t>
            </a:r>
            <a:r>
              <a:rPr lang="en-US" sz="3200" b="1" dirty="0">
                <a:latin typeface="Graphik"/>
                <a:ea typeface="Graphik"/>
                <a:cs typeface="Graphik"/>
                <a:sym typeface="Graphik"/>
              </a:rPr>
              <a:t>Can business models of data-sharing agreements in IDS help organizations decide about entering or investing in it?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Ontology Development with SABiO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Ontology Development with SABiO</a:t>
            </a:r>
          </a:p>
        </p:txBody>
      </p:sp>
      <p:sp>
        <p:nvSpPr>
          <p:cNvPr id="216" name="Research Methodolog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Research Methodologies</a:t>
            </a:r>
          </a:p>
        </p:txBody>
      </p:sp>
      <p:sp>
        <p:nvSpPr>
          <p:cNvPr id="217" name="Systematic Approach for Building Ontologies (SABiO) [6]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911" indent="-438911" defTabSz="341375">
              <a:spcBef>
                <a:spcPts val="4500"/>
              </a:spcBef>
              <a:defRPr sz="3839" b="1">
                <a:latin typeface="Graphik"/>
                <a:ea typeface="Graphik"/>
                <a:cs typeface="Graphik"/>
                <a:sym typeface="Graphik"/>
              </a:defRPr>
            </a:pPr>
            <a:r>
              <a:rPr dirty="0"/>
              <a:t>Systematic Approach for Building Ontologies (</a:t>
            </a:r>
            <a:r>
              <a:rPr dirty="0" err="1"/>
              <a:t>SABiO</a:t>
            </a:r>
            <a:r>
              <a:rPr dirty="0"/>
              <a:t>) </a:t>
            </a:r>
            <a:r>
              <a:rPr b="0" dirty="0">
                <a:latin typeface="Graphik Light"/>
                <a:ea typeface="Graphik Light"/>
                <a:cs typeface="Graphik Light"/>
                <a:sym typeface="Graphik Light"/>
              </a:rPr>
              <a:t>[6]</a:t>
            </a:r>
          </a:p>
          <a:p>
            <a:pPr marL="877823" lvl="1" indent="-438911" defTabSz="341375">
              <a:spcBef>
                <a:spcPts val="4500"/>
              </a:spcBef>
              <a:defRPr sz="3839"/>
            </a:pPr>
            <a:r>
              <a:rPr dirty="0"/>
              <a:t>Tailored for domain ontologies;</a:t>
            </a:r>
          </a:p>
          <a:p>
            <a:pPr marL="877823" lvl="1" indent="-438911" defTabSz="341375">
              <a:spcBef>
                <a:spcPts val="4500"/>
              </a:spcBef>
              <a:defRPr sz="3839"/>
            </a:pPr>
            <a:r>
              <a:rPr dirty="0"/>
              <a:t>Support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reference ontologies </a:t>
            </a:r>
            <a:r>
              <a:rPr dirty="0"/>
              <a:t>(conceptual models</a:t>
            </a:r>
            <a:r>
              <a:rPr lang="en-US" dirty="0"/>
              <a:t>, e.g., </a:t>
            </a:r>
            <a:r>
              <a:rPr lang="en-US" dirty="0" err="1"/>
              <a:t>OntoUML</a:t>
            </a:r>
            <a:r>
              <a:rPr dirty="0"/>
              <a:t>) and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operational ontologies</a:t>
            </a:r>
            <a:r>
              <a:rPr dirty="0"/>
              <a:t> (machine-interpretable</a:t>
            </a:r>
            <a:r>
              <a:rPr lang="en-US" dirty="0"/>
              <a:t>, e.g., OWL</a:t>
            </a:r>
            <a:r>
              <a:rPr dirty="0"/>
              <a:t>);</a:t>
            </a:r>
          </a:p>
          <a:p>
            <a:pPr marL="877823" lvl="1" indent="-438911" defTabSz="341375">
              <a:spcBef>
                <a:spcPts val="4500"/>
              </a:spcBef>
              <a:defRPr sz="3839"/>
            </a:pPr>
            <a:r>
              <a:rPr dirty="0"/>
              <a:t>Process </a:t>
            </a:r>
            <a:r>
              <a:rPr lang="en-US" dirty="0"/>
              <a:t>steps</a:t>
            </a:r>
            <a:r>
              <a:rPr dirty="0"/>
              <a:t>:</a:t>
            </a:r>
          </a:p>
          <a:p>
            <a:pPr marL="1620775" lvl="2" indent="-742950" defTabSz="341375">
              <a:spcBef>
                <a:spcPts val="0"/>
              </a:spcBef>
              <a:buFont typeface="+mj-lt"/>
              <a:buAutoNum type="arabicPeriod"/>
              <a:defRPr sz="383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Identify purpose and requirements</a:t>
            </a:r>
            <a:r>
              <a:rPr lang="en-US" dirty="0"/>
              <a:t>: </a:t>
            </a:r>
            <a:r>
              <a:rPr dirty="0"/>
              <a:t>leading to competency questions</a:t>
            </a:r>
            <a:r>
              <a:rPr lang="en-US" dirty="0"/>
              <a:t>;</a:t>
            </a:r>
          </a:p>
          <a:p>
            <a:pPr marL="1620775" lvl="2" indent="-742950" defTabSz="341375">
              <a:spcBef>
                <a:spcPts val="0"/>
              </a:spcBef>
              <a:buFont typeface="+mj-lt"/>
              <a:buAutoNum type="arabicPeriod"/>
              <a:defRPr sz="383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Capture and Formalization</a:t>
            </a:r>
            <a:r>
              <a:rPr lang="en-US" b="1" dirty="0">
                <a:latin typeface="Graphik"/>
                <a:ea typeface="Graphik"/>
                <a:cs typeface="Graphik"/>
                <a:sym typeface="Graphik"/>
              </a:rPr>
              <a:t>: </a:t>
            </a:r>
            <a:r>
              <a:rPr dirty="0"/>
              <a:t>leading to conceptual model using </a:t>
            </a:r>
            <a:r>
              <a:rPr dirty="0" err="1"/>
              <a:t>OntoUML</a:t>
            </a:r>
            <a:r>
              <a:rPr dirty="0"/>
              <a:t>; </a:t>
            </a:r>
            <a:endParaRPr lang="en-US" dirty="0"/>
          </a:p>
          <a:p>
            <a:pPr marL="1620775" lvl="2" indent="-742950" defTabSz="341375">
              <a:spcBef>
                <a:spcPts val="0"/>
              </a:spcBef>
              <a:buFont typeface="+mj-lt"/>
              <a:buAutoNum type="arabicPeriod"/>
              <a:defRPr sz="383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Design</a:t>
            </a:r>
            <a:r>
              <a:rPr lang="en-US" dirty="0"/>
              <a:t>: </a:t>
            </a:r>
            <a:r>
              <a:rPr dirty="0"/>
              <a:t>from conceptual to operational</a:t>
            </a:r>
            <a:r>
              <a:rPr lang="en-US" dirty="0"/>
              <a:t>;</a:t>
            </a:r>
          </a:p>
          <a:p>
            <a:pPr marL="1620775" lvl="2" indent="-742950" defTabSz="341375">
              <a:spcBef>
                <a:spcPts val="0"/>
              </a:spcBef>
              <a:buFont typeface="+mj-lt"/>
              <a:buAutoNum type="arabicPeriod"/>
              <a:defRPr sz="3839"/>
            </a:pPr>
            <a:r>
              <a:rPr b="1" dirty="0">
                <a:latin typeface="Graphik"/>
                <a:ea typeface="Graphik"/>
                <a:cs typeface="Graphik"/>
                <a:sym typeface="Graphik"/>
              </a:rPr>
              <a:t>Implementation</a:t>
            </a:r>
            <a:r>
              <a:rPr dirty="0"/>
              <a:t>;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Testing and validation</a:t>
            </a:r>
            <a:r>
              <a:rPr lang="en-US" dirty="0"/>
              <a:t>: </a:t>
            </a:r>
            <a:r>
              <a:rPr dirty="0"/>
              <a:t>usage demonstration and competency question</a:t>
            </a:r>
            <a:r>
              <a:rPr lang="en-US" dirty="0"/>
              <a:t> queries</a:t>
            </a:r>
            <a:endParaRPr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Why OntoUML?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Why OntoUML?</a:t>
            </a:r>
          </a:p>
        </p:txBody>
      </p:sp>
      <p:sp>
        <p:nvSpPr>
          <p:cNvPr id="220" name="Research Methodolog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z="9500" spc="-95"/>
            </a:lvl1pPr>
          </a:lstStyle>
          <a:p>
            <a:r>
              <a:t>Research Methodologies</a:t>
            </a:r>
          </a:p>
        </p:txBody>
      </p:sp>
      <p:sp>
        <p:nvSpPr>
          <p:cNvPr id="221" name="Recommend by SABiO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>
                <a:latin typeface="Graphik"/>
                <a:ea typeface="Graphik"/>
                <a:cs typeface="Graphik"/>
                <a:sym typeface="Graphik"/>
              </a:rPr>
              <a:t>Based on UFO</a:t>
            </a:r>
            <a:r>
              <a:rPr dirty="0"/>
              <a:t> (Unified Foundational Ontology): ensures semantic precision;</a:t>
            </a:r>
          </a:p>
          <a:p>
            <a:r>
              <a:rPr dirty="0"/>
              <a:t>Key stereotypes for modeling: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Kind </a:t>
            </a:r>
            <a:r>
              <a:rPr dirty="0"/>
              <a:t>(functional complex),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Role</a:t>
            </a:r>
            <a:r>
              <a:rPr dirty="0"/>
              <a:t> (captures mutable characteristics an entity can assume),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Relator</a:t>
            </a:r>
            <a:r>
              <a:rPr dirty="0"/>
              <a:t> (relates two or more entities),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Category</a:t>
            </a:r>
            <a:r>
              <a:rPr dirty="0"/>
              <a:t> (aggregates properties shared by individuals),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Mode</a:t>
            </a:r>
            <a:r>
              <a:rPr dirty="0"/>
              <a:t> (intrinsic aspect), </a:t>
            </a:r>
            <a:r>
              <a:rPr dirty="0" err="1"/>
              <a:t>etc</a:t>
            </a:r>
            <a:r>
              <a:rPr lang="en-US" dirty="0"/>
              <a:t>;</a:t>
            </a:r>
            <a:endParaRPr dirty="0"/>
          </a:p>
          <a:p>
            <a:r>
              <a:rPr dirty="0"/>
              <a:t>Advantages: Grounded in strong ontological theory; facilitates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early validation</a:t>
            </a:r>
            <a:r>
              <a:rPr dirty="0"/>
              <a:t> with stakeholders; supports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syntactic verification</a:t>
            </a:r>
            <a:r>
              <a:rPr dirty="0"/>
              <a:t> via modeling tools; Improves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expressiveness</a:t>
            </a:r>
            <a:r>
              <a:rPr dirty="0"/>
              <a:t> and </a:t>
            </a:r>
            <a:r>
              <a:rPr b="1" dirty="0">
                <a:latin typeface="Graphik"/>
                <a:ea typeface="Graphik"/>
                <a:cs typeface="Graphik"/>
                <a:sym typeface="Graphik"/>
              </a:rPr>
              <a:t>conceptual rigor</a:t>
            </a:r>
            <a:r>
              <a:rPr lang="en-US" dirty="0"/>
              <a:t>;</a:t>
            </a:r>
          </a:p>
          <a:p>
            <a:r>
              <a:rPr lang="nl-NL" dirty="0" err="1"/>
              <a:t>Recommend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SABiO</a:t>
            </a:r>
            <a:r>
              <a:rPr lang="nl-NL" dirty="0"/>
              <a:t>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8_MinimalistLight">
  <a:themeElements>
    <a:clrScheme name="38_MinimalistLight">
      <a:dk1>
        <a:srgbClr val="53585F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8_MinimalistLight">
  <a:themeElements>
    <a:clrScheme name="38_MinimalistLight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3263</TotalTime>
  <Words>2258</Words>
  <Application>Microsoft Office PowerPoint</Application>
  <PresentationFormat>Custom</PresentationFormat>
  <Paragraphs>199</Paragraphs>
  <Slides>24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-apple-system</vt:lpstr>
      <vt:lpstr>Arial</vt:lpstr>
      <vt:lpstr>Graphik</vt:lpstr>
      <vt:lpstr>Graphik Light</vt:lpstr>
      <vt:lpstr>Graphik Semibold</vt:lpstr>
      <vt:lpstr>Helvetica Neue</vt:lpstr>
      <vt:lpstr>Produkt Extralight</vt:lpstr>
      <vt:lpstr>Produkt Light</vt:lpstr>
      <vt:lpstr>38_MinimalistLight</vt:lpstr>
      <vt:lpstr>The Soberana Ontology</vt:lpstr>
      <vt:lpstr>Summary</vt:lpstr>
      <vt:lpstr>Introduction</vt:lpstr>
      <vt:lpstr>PowerPoint Presentation</vt:lpstr>
      <vt:lpstr>Introduction</vt:lpstr>
      <vt:lpstr>Research Methodologies</vt:lpstr>
      <vt:lpstr>Research Methodologies</vt:lpstr>
      <vt:lpstr>Research Methodologies</vt:lpstr>
      <vt:lpstr>Research Methodologies</vt:lpstr>
      <vt:lpstr>Ontology Design</vt:lpstr>
      <vt:lpstr>Soberana Ontology</vt:lpstr>
      <vt:lpstr>Soberana Ontology</vt:lpstr>
      <vt:lpstr>Soberana Ontology</vt:lpstr>
      <vt:lpstr>Soberana Ontology</vt:lpstr>
      <vt:lpstr>Soberana Ontology</vt:lpstr>
      <vt:lpstr>Soberana Ontology</vt:lpstr>
      <vt:lpstr>Ontology Validation</vt:lpstr>
      <vt:lpstr>Ontology Validation</vt:lpstr>
      <vt:lpstr>Ontology Validation</vt:lpstr>
      <vt:lpstr>Ontology Validation</vt:lpstr>
      <vt:lpstr>Related Work</vt:lpstr>
      <vt:lpstr>Conclusion</vt:lpstr>
      <vt:lpstr>References</vt:lpstr>
      <vt:lpstr>Related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Rebelo Moreira, João (UT-EEMCS)</cp:lastModifiedBy>
  <cp:revision>44</cp:revision>
  <dcterms:modified xsi:type="dcterms:W3CDTF">2025-09-10T09:41:51Z</dcterms:modified>
</cp:coreProperties>
</file>